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27" d="100"/>
          <a:sy n="27" d="100"/>
        </p:scale>
        <p:origin x="473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C16253-7B6D-48E2-9BDE-954A1A729729}"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1A496D-9CF2-4AD0-8FCD-0C0FD2DA0BDB}" type="slidenum">
              <a:rPr lang="en-US" smtClean="0"/>
              <a:t>‹#›</a:t>
            </a:fld>
            <a:endParaRPr lang="en-US"/>
          </a:p>
        </p:txBody>
      </p:sp>
    </p:spTree>
    <p:extLst>
      <p:ext uri="{BB962C8B-B14F-4D97-AF65-F5344CB8AC3E}">
        <p14:creationId xmlns:p14="http://schemas.microsoft.com/office/powerpoint/2010/main" val="3500144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C16253-7B6D-48E2-9BDE-954A1A729729}"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1A496D-9CF2-4AD0-8FCD-0C0FD2DA0BDB}" type="slidenum">
              <a:rPr lang="en-US" smtClean="0"/>
              <a:t>‹#›</a:t>
            </a:fld>
            <a:endParaRPr lang="en-US"/>
          </a:p>
        </p:txBody>
      </p:sp>
    </p:spTree>
    <p:extLst>
      <p:ext uri="{BB962C8B-B14F-4D97-AF65-F5344CB8AC3E}">
        <p14:creationId xmlns:p14="http://schemas.microsoft.com/office/powerpoint/2010/main" val="327294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C16253-7B6D-48E2-9BDE-954A1A729729}"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1A496D-9CF2-4AD0-8FCD-0C0FD2DA0BDB}" type="slidenum">
              <a:rPr lang="en-US" smtClean="0"/>
              <a:t>‹#›</a:t>
            </a:fld>
            <a:endParaRPr lang="en-US"/>
          </a:p>
        </p:txBody>
      </p:sp>
    </p:spTree>
    <p:extLst>
      <p:ext uri="{BB962C8B-B14F-4D97-AF65-F5344CB8AC3E}">
        <p14:creationId xmlns:p14="http://schemas.microsoft.com/office/powerpoint/2010/main" val="309192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C16253-7B6D-48E2-9BDE-954A1A729729}"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1A496D-9CF2-4AD0-8FCD-0C0FD2DA0BDB}" type="slidenum">
              <a:rPr lang="en-US" smtClean="0"/>
              <a:t>‹#›</a:t>
            </a:fld>
            <a:endParaRPr lang="en-US"/>
          </a:p>
        </p:txBody>
      </p:sp>
    </p:spTree>
    <p:extLst>
      <p:ext uri="{BB962C8B-B14F-4D97-AF65-F5344CB8AC3E}">
        <p14:creationId xmlns:p14="http://schemas.microsoft.com/office/powerpoint/2010/main" val="1469045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C16253-7B6D-48E2-9BDE-954A1A729729}"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1A496D-9CF2-4AD0-8FCD-0C0FD2DA0BDB}" type="slidenum">
              <a:rPr lang="en-US" smtClean="0"/>
              <a:t>‹#›</a:t>
            </a:fld>
            <a:endParaRPr lang="en-US"/>
          </a:p>
        </p:txBody>
      </p:sp>
    </p:spTree>
    <p:extLst>
      <p:ext uri="{BB962C8B-B14F-4D97-AF65-F5344CB8AC3E}">
        <p14:creationId xmlns:p14="http://schemas.microsoft.com/office/powerpoint/2010/main" val="2477072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C16253-7B6D-48E2-9BDE-954A1A729729}" type="datetimeFigureOut">
              <a:rPr lang="en-US" smtClean="0"/>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1A496D-9CF2-4AD0-8FCD-0C0FD2DA0BDB}" type="slidenum">
              <a:rPr lang="en-US" smtClean="0"/>
              <a:t>‹#›</a:t>
            </a:fld>
            <a:endParaRPr lang="en-US"/>
          </a:p>
        </p:txBody>
      </p:sp>
    </p:spTree>
    <p:extLst>
      <p:ext uri="{BB962C8B-B14F-4D97-AF65-F5344CB8AC3E}">
        <p14:creationId xmlns:p14="http://schemas.microsoft.com/office/powerpoint/2010/main" val="855998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C16253-7B6D-48E2-9BDE-954A1A729729}" type="datetimeFigureOut">
              <a:rPr lang="en-US" smtClean="0"/>
              <a:t>8/21/2019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1A496D-9CF2-4AD0-8FCD-0C0FD2DA0BDB}" type="slidenum">
              <a:rPr lang="en-US" smtClean="0"/>
              <a:t>‹#›</a:t>
            </a:fld>
            <a:endParaRPr lang="en-US"/>
          </a:p>
        </p:txBody>
      </p:sp>
    </p:spTree>
    <p:extLst>
      <p:ext uri="{BB962C8B-B14F-4D97-AF65-F5344CB8AC3E}">
        <p14:creationId xmlns:p14="http://schemas.microsoft.com/office/powerpoint/2010/main" val="1388222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C16253-7B6D-48E2-9BDE-954A1A729729}" type="datetimeFigureOut">
              <a:rPr lang="en-US" smtClean="0"/>
              <a:t>8/21/2019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1A496D-9CF2-4AD0-8FCD-0C0FD2DA0BDB}" type="slidenum">
              <a:rPr lang="en-US" smtClean="0"/>
              <a:t>‹#›</a:t>
            </a:fld>
            <a:endParaRPr lang="en-US"/>
          </a:p>
        </p:txBody>
      </p:sp>
    </p:spTree>
    <p:extLst>
      <p:ext uri="{BB962C8B-B14F-4D97-AF65-F5344CB8AC3E}">
        <p14:creationId xmlns:p14="http://schemas.microsoft.com/office/powerpoint/2010/main" val="1409521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C16253-7B6D-48E2-9BDE-954A1A729729}" type="datetimeFigureOut">
              <a:rPr lang="en-US" smtClean="0"/>
              <a:t>8/21/2019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1A496D-9CF2-4AD0-8FCD-0C0FD2DA0BDB}" type="slidenum">
              <a:rPr lang="en-US" smtClean="0"/>
              <a:t>‹#›</a:t>
            </a:fld>
            <a:endParaRPr lang="en-US"/>
          </a:p>
        </p:txBody>
      </p:sp>
    </p:spTree>
    <p:extLst>
      <p:ext uri="{BB962C8B-B14F-4D97-AF65-F5344CB8AC3E}">
        <p14:creationId xmlns:p14="http://schemas.microsoft.com/office/powerpoint/2010/main" val="360227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C16253-7B6D-48E2-9BDE-954A1A729729}" type="datetimeFigureOut">
              <a:rPr lang="en-US" smtClean="0"/>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1A496D-9CF2-4AD0-8FCD-0C0FD2DA0BDB}" type="slidenum">
              <a:rPr lang="en-US" smtClean="0"/>
              <a:t>‹#›</a:t>
            </a:fld>
            <a:endParaRPr lang="en-US"/>
          </a:p>
        </p:txBody>
      </p:sp>
    </p:spTree>
    <p:extLst>
      <p:ext uri="{BB962C8B-B14F-4D97-AF65-F5344CB8AC3E}">
        <p14:creationId xmlns:p14="http://schemas.microsoft.com/office/powerpoint/2010/main" val="2323656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C16253-7B6D-48E2-9BDE-954A1A729729}" type="datetimeFigureOut">
              <a:rPr lang="en-US" smtClean="0"/>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1A496D-9CF2-4AD0-8FCD-0C0FD2DA0BDB}" type="slidenum">
              <a:rPr lang="en-US" smtClean="0"/>
              <a:t>‹#›</a:t>
            </a:fld>
            <a:endParaRPr lang="en-US"/>
          </a:p>
        </p:txBody>
      </p:sp>
    </p:spTree>
    <p:extLst>
      <p:ext uri="{BB962C8B-B14F-4D97-AF65-F5344CB8AC3E}">
        <p14:creationId xmlns:p14="http://schemas.microsoft.com/office/powerpoint/2010/main" val="1195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16253-7B6D-48E2-9BDE-954A1A729729}" type="datetimeFigureOut">
              <a:rPr lang="en-US" smtClean="0"/>
              <a:t>8/21/2019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1A496D-9CF2-4AD0-8FCD-0C0FD2DA0BDB}" type="slidenum">
              <a:rPr lang="en-US" smtClean="0"/>
              <a:t>‹#›</a:t>
            </a:fld>
            <a:endParaRPr lang="en-US"/>
          </a:p>
        </p:txBody>
      </p:sp>
    </p:spTree>
    <p:extLst>
      <p:ext uri="{BB962C8B-B14F-4D97-AF65-F5344CB8AC3E}">
        <p14:creationId xmlns:p14="http://schemas.microsoft.com/office/powerpoint/2010/main" val="2818197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events.constantcontact.com/register/event?llr=l4ihvgeab&amp;oeidk=a07egixa0wq33b99d33"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30777"/>
            <a:ext cx="9144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1" i="1" u="sng" strike="noStrike" cap="none" normalizeH="0" baseline="0" dirty="0">
                <a:ln>
                  <a:noFill/>
                </a:ln>
                <a:solidFill>
                  <a:schemeClr val="tx1"/>
                </a:solidFill>
                <a:effectLst/>
                <a:ea typeface="Calibri" panose="020F0502020204030204" pitchFamily="34" charset="0"/>
                <a:cs typeface="Times New Roman" panose="02020603050405020304" pitchFamily="18" charset="0"/>
              </a:rPr>
              <a:t>INCOSE-LA</a:t>
            </a:r>
            <a:r>
              <a:rPr kumimoji="0" lang="en-US" altLang="en-US" sz="2800" b="1" i="1" u="sng" strike="noStrike" cap="none" normalizeH="0" dirty="0">
                <a:ln>
                  <a:noFill/>
                </a:ln>
                <a:solidFill>
                  <a:schemeClr val="tx1"/>
                </a:solidFill>
                <a:effectLst/>
                <a:ea typeface="Calibri" panose="020F0502020204030204" pitchFamily="34" charset="0"/>
                <a:cs typeface="Times New Roman" panose="02020603050405020304" pitchFamily="18" charset="0"/>
              </a:rPr>
              <a:t> </a:t>
            </a:r>
            <a:r>
              <a:rPr kumimoji="0" lang="en-US" altLang="en-US" sz="2800" b="1" i="1" u="sng" strike="noStrike" cap="none" normalizeH="0" baseline="0" dirty="0">
                <a:ln>
                  <a:noFill/>
                </a:ln>
                <a:solidFill>
                  <a:schemeClr val="tx1"/>
                </a:solidFill>
                <a:effectLst/>
                <a:ea typeface="Calibri" panose="020F0502020204030204" pitchFamily="34" charset="0"/>
                <a:cs typeface="Times New Roman" panose="02020603050405020304" pitchFamily="18" charset="0"/>
              </a:rPr>
              <a:t>September 10, 2019 Speaker Event</a:t>
            </a:r>
            <a:endParaRPr kumimoji="0" lang="en-US" altLang="en-US" sz="2800" b="0" i="0" u="sng"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sp>
        <p:nvSpPr>
          <p:cNvPr id="5" name="Rectangle 3"/>
          <p:cNvSpPr>
            <a:spLocks noChangeArrowheads="1"/>
          </p:cNvSpPr>
          <p:nvPr/>
        </p:nvSpPr>
        <p:spPr bwMode="auto">
          <a:xfrm>
            <a:off x="548079" y="3932683"/>
            <a:ext cx="3094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b="1" dirty="0">
                <a:latin typeface="Times New Roman" panose="02020603050405020304" pitchFamily="18" charset="0"/>
                <a:cs typeface="Times New Roman" panose="02020603050405020304" pitchFamily="18" charset="0"/>
              </a:rPr>
              <a:t>Sean Marquez</a:t>
            </a:r>
            <a:endParaRPr kumimoji="0" lang="en-US" altLang="en-US" b="0" i="0" u="none" strike="noStrike" cap="none" normalizeH="0" baseline="0" dirty="0">
              <a:ln>
                <a:noFill/>
              </a:ln>
              <a:solidFill>
                <a:schemeClr val="tx1"/>
              </a:solidFill>
              <a:effectLst/>
            </a:endParaRPr>
          </a:p>
        </p:txBody>
      </p:sp>
      <p:sp>
        <p:nvSpPr>
          <p:cNvPr id="6" name="Rectangle 5"/>
          <p:cNvSpPr/>
          <p:nvPr/>
        </p:nvSpPr>
        <p:spPr>
          <a:xfrm>
            <a:off x="4192860" y="776868"/>
            <a:ext cx="4702096" cy="4616648"/>
          </a:xfrm>
          <a:prstGeom prst="rect">
            <a:avLst/>
          </a:prstGeom>
        </p:spPr>
        <p:txBody>
          <a:bodyPr wrap="square">
            <a:spAutoFit/>
          </a:bodyPr>
          <a:lstStyle/>
          <a:p>
            <a:pPr algn="just"/>
            <a:r>
              <a:rPr lang="en-US" sz="1050" b="1" u="sng" dirty="0">
                <a:solidFill>
                  <a:srgbClr val="000000"/>
                </a:solidFill>
                <a:effectLst/>
                <a:ea typeface="Calibri" panose="020F0502020204030204" pitchFamily="34" charset="0"/>
              </a:rPr>
              <a:t>Abstract</a:t>
            </a:r>
            <a:endParaRPr lang="en-US" sz="1050" dirty="0">
              <a:effectLst/>
              <a:ea typeface="Calibri" panose="020F0502020204030204" pitchFamily="34" charset="0"/>
            </a:endParaRPr>
          </a:p>
          <a:p>
            <a:r>
              <a:rPr lang="en-US" sz="1050" dirty="0" err="1">
                <a:solidFill>
                  <a:srgbClr val="000000"/>
                </a:solidFill>
                <a:ea typeface="Calibri" panose="020F0502020204030204" pitchFamily="34" charset="0"/>
              </a:rPr>
              <a:t>OpenMBEE</a:t>
            </a:r>
            <a:r>
              <a:rPr lang="en-US" sz="1050" dirty="0">
                <a:solidFill>
                  <a:srgbClr val="000000"/>
                </a:solidFill>
                <a:ea typeface="Calibri" panose="020F0502020204030204" pitchFamily="34" charset="0"/>
              </a:rPr>
              <a:t> is an open source community-driven Model-Based Engineering Environment, with several major organizations leading its development, including JPL, Boeing, and Lockheed Martin. Unlike most proprietary Model-Based Engineering software suites, </a:t>
            </a:r>
            <a:r>
              <a:rPr lang="en-US" sz="1050" dirty="0" err="1">
                <a:solidFill>
                  <a:srgbClr val="000000"/>
                </a:solidFill>
                <a:ea typeface="Calibri" panose="020F0502020204030204" pitchFamily="34" charset="0"/>
              </a:rPr>
              <a:t>OpenMBEE</a:t>
            </a:r>
            <a:r>
              <a:rPr lang="en-US" sz="1050" dirty="0">
                <a:solidFill>
                  <a:srgbClr val="000000"/>
                </a:solidFill>
                <a:ea typeface="Calibri" panose="020F0502020204030204" pitchFamily="34" charset="0"/>
              </a:rPr>
              <a:t> is free to use, dominantly licensed under Apache 2.0, inherently designed to serve multiple modeling languages as well as a variety of techniques for model checking, simulation, and document generation. </a:t>
            </a:r>
            <a:r>
              <a:rPr lang="en-US" sz="1050" dirty="0" err="1">
                <a:solidFill>
                  <a:srgbClr val="000000"/>
                </a:solidFill>
                <a:ea typeface="Calibri" panose="020F0502020204030204" pitchFamily="34" charset="0"/>
              </a:rPr>
              <a:t>OpenMBEE</a:t>
            </a:r>
            <a:r>
              <a:rPr lang="en-US" sz="1050" dirty="0">
                <a:solidFill>
                  <a:srgbClr val="000000"/>
                </a:solidFill>
                <a:ea typeface="Calibri" panose="020F0502020204030204" pitchFamily="34" charset="0"/>
              </a:rPr>
              <a:t> GitHub has a variety of open source projects supporting this pursuit as well as open source models and model libraries contributed by the community, including, but not limited to plugins or extensions for commercial tools, such as </a:t>
            </a:r>
            <a:r>
              <a:rPr lang="en-US" sz="1050" dirty="0" err="1">
                <a:solidFill>
                  <a:srgbClr val="000000"/>
                </a:solidFill>
                <a:ea typeface="Calibri" panose="020F0502020204030204" pitchFamily="34" charset="0"/>
              </a:rPr>
              <a:t>SysML</a:t>
            </a:r>
            <a:r>
              <a:rPr lang="en-US" sz="1050" dirty="0">
                <a:solidFill>
                  <a:srgbClr val="000000"/>
                </a:solidFill>
                <a:ea typeface="Calibri" panose="020F0502020204030204" pitchFamily="34" charset="0"/>
              </a:rPr>
              <a:t> desktop clients like </a:t>
            </a:r>
            <a:r>
              <a:rPr lang="en-US" sz="1050" dirty="0" err="1">
                <a:solidFill>
                  <a:srgbClr val="000000"/>
                </a:solidFill>
                <a:ea typeface="Calibri" panose="020F0502020204030204" pitchFamily="34" charset="0"/>
              </a:rPr>
              <a:t>MagicDraw</a:t>
            </a:r>
            <a:r>
              <a:rPr lang="en-US" sz="1050" dirty="0">
                <a:solidFill>
                  <a:srgbClr val="000000"/>
                </a:solidFill>
                <a:ea typeface="Calibri" panose="020F0502020204030204" pitchFamily="34" charset="0"/>
              </a:rPr>
              <a:t>, light-weight web-based client like View Editor, mathematical computation programs like Mathematica, and any other tool that can utilize RESTful web services. With infrastructure for versioning, workflow management, and access control, </a:t>
            </a:r>
            <a:r>
              <a:rPr lang="en-US" sz="1050" dirty="0" err="1">
                <a:solidFill>
                  <a:srgbClr val="000000"/>
                </a:solidFill>
                <a:ea typeface="Calibri" panose="020F0502020204030204" pitchFamily="34" charset="0"/>
              </a:rPr>
              <a:t>OpenMBEE</a:t>
            </a:r>
            <a:r>
              <a:rPr lang="en-US" sz="1050" dirty="0">
                <a:solidFill>
                  <a:srgbClr val="000000"/>
                </a:solidFill>
                <a:ea typeface="Calibri" panose="020F0502020204030204" pitchFamily="34" charset="0"/>
              </a:rPr>
              <a:t> facilitates multi-tool and multi-repository integration across engineering, computing, and management disciplines.</a:t>
            </a:r>
          </a:p>
          <a:p>
            <a:r>
              <a:rPr lang="en-US" sz="1050" b="1" dirty="0">
                <a:solidFill>
                  <a:srgbClr val="000000"/>
                </a:solidFill>
                <a:effectLst/>
                <a:ea typeface="Calibri" panose="020F0502020204030204" pitchFamily="34" charset="0"/>
              </a:rPr>
              <a:t> </a:t>
            </a:r>
            <a:endParaRPr lang="en-US" sz="1050" dirty="0">
              <a:effectLst/>
              <a:ea typeface="Calibri" panose="020F0502020204030204" pitchFamily="34" charset="0"/>
            </a:endParaRPr>
          </a:p>
          <a:p>
            <a:r>
              <a:rPr lang="en-US" sz="1050" b="1" u="sng" dirty="0">
                <a:solidFill>
                  <a:srgbClr val="000000"/>
                </a:solidFill>
                <a:effectLst/>
                <a:ea typeface="Calibri" panose="020F0502020204030204" pitchFamily="34" charset="0"/>
              </a:rPr>
              <a:t>Bio</a:t>
            </a:r>
          </a:p>
          <a:p>
            <a:r>
              <a:rPr lang="en-US" sz="1050" dirty="0">
                <a:ea typeface="Calibri" panose="020F0502020204030204" pitchFamily="34" charset="0"/>
              </a:rPr>
              <a:t>Sean Marquez graduated with a B.S. in Mechanical Engineering, specializing in design of dynamic systems, from UC Irvine in 2013. After graduating, he worked as an associate mechanical design engineer for Max Q Systems – an OEM aerospace consulting firm. In 2015, he joined and collaborated with a global think tank, performing numerical simulations &amp; control systems design for </a:t>
            </a:r>
            <a:r>
              <a:rPr lang="en-US" sz="1050" dirty="0" err="1">
                <a:ea typeface="Calibri" panose="020F0502020204030204" pitchFamily="34" charset="0"/>
              </a:rPr>
              <a:t>rLoop</a:t>
            </a:r>
            <a:r>
              <a:rPr lang="en-US" sz="1050" dirty="0">
                <a:ea typeface="Calibri" panose="020F0502020204030204" pitchFamily="34" charset="0"/>
              </a:rPr>
              <a:t> – a non-profit organization that competed and won the innovation award for the first SpaceX hyperloop pod competition. Sean currently does software &amp; systems engineering at Space Cooperative Inc. – a worker-owned cooperative focused on space expansion, crewed by a diverse global team that includes engineers, architects, futurists, and software developers.</a:t>
            </a:r>
            <a:endParaRPr lang="en-US" sz="1050" dirty="0">
              <a:effectLst/>
              <a:ea typeface="Calibri" panose="020F0502020204030204" pitchFamily="34" charset="0"/>
            </a:endParaRPr>
          </a:p>
        </p:txBody>
      </p:sp>
      <p:sp>
        <p:nvSpPr>
          <p:cNvPr id="7" name="Rectangle 6"/>
          <p:cNvSpPr/>
          <p:nvPr/>
        </p:nvSpPr>
        <p:spPr>
          <a:xfrm>
            <a:off x="211874" y="4360523"/>
            <a:ext cx="3980986" cy="2123658"/>
          </a:xfrm>
          <a:prstGeom prst="rect">
            <a:avLst/>
          </a:prstGeom>
        </p:spPr>
        <p:txBody>
          <a:bodyPr wrap="square">
            <a:spAutoFit/>
          </a:bodyPr>
          <a:lstStyle/>
          <a:p>
            <a:r>
              <a:rPr lang="en-US" sz="1200" b="1" u="sng" dirty="0">
                <a:solidFill>
                  <a:srgbClr val="000000"/>
                </a:solidFill>
                <a:ea typeface="Calibri" panose="020F0502020204030204" pitchFamily="34" charset="0"/>
              </a:rPr>
              <a:t>TOPIC: </a:t>
            </a:r>
            <a:r>
              <a:rPr lang="en-US" sz="1200" dirty="0" err="1">
                <a:solidFill>
                  <a:srgbClr val="000000"/>
                </a:solidFill>
                <a:ea typeface="Calibri" panose="020F0502020204030204" pitchFamily="34" charset="0"/>
              </a:rPr>
              <a:t>OpenMBEE</a:t>
            </a:r>
            <a:r>
              <a:rPr lang="en-US" sz="1200" dirty="0">
                <a:solidFill>
                  <a:srgbClr val="000000"/>
                </a:solidFill>
                <a:ea typeface="Calibri" panose="020F0502020204030204" pitchFamily="34" charset="0"/>
              </a:rPr>
              <a:t>: an Open Source Model-Based Engineering Environment</a:t>
            </a:r>
          </a:p>
          <a:p>
            <a:r>
              <a:rPr lang="en-US" sz="1200" b="1" u="sng" dirty="0">
                <a:solidFill>
                  <a:srgbClr val="000000"/>
                </a:solidFill>
                <a:effectLst/>
                <a:ea typeface="Calibri" panose="020F0502020204030204" pitchFamily="34" charset="0"/>
              </a:rPr>
              <a:t>WHERE</a:t>
            </a:r>
            <a:r>
              <a:rPr lang="en-US" sz="1200" b="1" dirty="0">
                <a:solidFill>
                  <a:srgbClr val="000000"/>
                </a:solidFill>
                <a:effectLst/>
                <a:ea typeface="Calibri" panose="020F0502020204030204" pitchFamily="34" charset="0"/>
              </a:rPr>
              <a:t>:   </a:t>
            </a:r>
            <a:r>
              <a:rPr lang="en-US" sz="1200" u="sng" dirty="0">
                <a:solidFill>
                  <a:srgbClr val="000000"/>
                </a:solidFill>
                <a:effectLst/>
                <a:ea typeface="Calibri" panose="020F0502020204030204" pitchFamily="34" charset="0"/>
              </a:rPr>
              <a:t>HOST SITE</a:t>
            </a:r>
            <a:r>
              <a:rPr lang="en-US" sz="1200" dirty="0">
                <a:solidFill>
                  <a:srgbClr val="000000"/>
                </a:solidFill>
                <a:effectLst/>
                <a:ea typeface="Calibri" panose="020F0502020204030204" pitchFamily="34" charset="0"/>
              </a:rPr>
              <a:t>: The Aerospace Corporation,</a:t>
            </a:r>
            <a:r>
              <a:rPr lang="en-US" sz="1200" b="1" dirty="0">
                <a:solidFill>
                  <a:srgbClr val="000000"/>
                </a:solidFill>
                <a:effectLst/>
                <a:ea typeface="Calibri" panose="020F0502020204030204" pitchFamily="34" charset="0"/>
              </a:rPr>
              <a:t> </a:t>
            </a:r>
            <a:r>
              <a:rPr lang="en-US" sz="1200" dirty="0">
                <a:solidFill>
                  <a:srgbClr val="000000"/>
                </a:solidFill>
                <a:effectLst/>
                <a:ea typeface="Calibri" panose="020F0502020204030204" pitchFamily="34" charset="0"/>
              </a:rPr>
              <a:t>200 North Aviation Blvd., Bldg. D8, Room </a:t>
            </a:r>
            <a:r>
              <a:rPr lang="en-US" sz="1200" dirty="0">
                <a:solidFill>
                  <a:srgbClr val="000000"/>
                </a:solidFill>
                <a:effectLst/>
                <a:highlight>
                  <a:srgbClr val="FFFF00"/>
                </a:highlight>
                <a:ea typeface="Calibri" panose="020F0502020204030204" pitchFamily="34" charset="0"/>
              </a:rPr>
              <a:t>1</a:t>
            </a:r>
            <a:r>
              <a:rPr lang="en-US" sz="1200" dirty="0">
                <a:solidFill>
                  <a:srgbClr val="000000"/>
                </a:solidFill>
                <a:highlight>
                  <a:srgbClr val="FFFF00"/>
                </a:highlight>
                <a:ea typeface="Calibri" panose="020F0502020204030204" pitchFamily="34" charset="0"/>
              </a:rPr>
              <a:t>010</a:t>
            </a:r>
            <a:r>
              <a:rPr lang="en-US" sz="1200" dirty="0">
                <a:effectLst/>
                <a:ea typeface="Calibri" panose="020F0502020204030204" pitchFamily="34" charset="0"/>
              </a:rPr>
              <a:t> </a:t>
            </a:r>
            <a:r>
              <a:rPr lang="en-US" sz="1200" dirty="0">
                <a:solidFill>
                  <a:srgbClr val="000000"/>
                </a:solidFill>
                <a:effectLst/>
                <a:ea typeface="Calibri" panose="020F0502020204030204" pitchFamily="34" charset="0"/>
              </a:rPr>
              <a:t>El Segundo, CA 90245</a:t>
            </a:r>
            <a:endParaRPr lang="en-US" sz="1200" dirty="0">
              <a:effectLst/>
              <a:ea typeface="Calibri" panose="020F0502020204030204" pitchFamily="34" charset="0"/>
            </a:endParaRPr>
          </a:p>
          <a:p>
            <a:r>
              <a:rPr lang="en-US" sz="1200" dirty="0">
                <a:solidFill>
                  <a:srgbClr val="000000"/>
                </a:solidFill>
                <a:effectLst/>
                <a:ea typeface="Calibri" panose="020F0502020204030204" pitchFamily="34" charset="0"/>
              </a:rPr>
              <a:t>Host: Deborah Cannon, 310-336-8341 (Office), 714-477-3755 (Cell) </a:t>
            </a:r>
          </a:p>
          <a:p>
            <a:endParaRPr lang="en-US" sz="1200" b="1" u="sng" dirty="0"/>
          </a:p>
          <a:p>
            <a:r>
              <a:rPr lang="en-US" sz="1200" b="1" u="sng" dirty="0"/>
              <a:t>REGISTRATION LINK</a:t>
            </a:r>
            <a:r>
              <a:rPr lang="en-US" sz="1200" b="1" dirty="0"/>
              <a:t>:</a:t>
            </a:r>
            <a:r>
              <a:rPr lang="en-US" sz="1200" dirty="0"/>
              <a:t> </a:t>
            </a:r>
            <a:r>
              <a:rPr lang="en-US" sz="1200" u="sng" dirty="0">
                <a:hlinkClick r:id="rId2"/>
              </a:rPr>
              <a:t>http://events.constantcontact.com/register/event?llr=l4ihvgeab&amp;oeidk=a07egixa0wq33b99d33</a:t>
            </a:r>
            <a:endParaRPr lang="en-US" sz="1200" u="sng" dirty="0"/>
          </a:p>
          <a:p>
            <a:pPr marL="628650" lvl="1" indent="-171450">
              <a:buFont typeface="Arial" panose="020B0604020202020204" pitchFamily="34" charset="0"/>
              <a:buChar char="•"/>
            </a:pPr>
            <a:r>
              <a:rPr lang="en-US" sz="1200" b="1" u="sng" dirty="0"/>
              <a:t>ATTENDANCE</a:t>
            </a:r>
            <a:r>
              <a:rPr lang="en-US" sz="1200" b="1" dirty="0"/>
              <a:t>: </a:t>
            </a:r>
            <a:r>
              <a:rPr lang="en-US" sz="1200" dirty="0"/>
              <a:t>Virtual or In-Person</a:t>
            </a:r>
            <a:endParaRPr lang="en-US" sz="1200" dirty="0">
              <a:effectLst/>
              <a:ea typeface="Calibri" panose="020F0502020204030204" pitchFamily="34" charset="0"/>
            </a:endParaRPr>
          </a:p>
        </p:txBody>
      </p:sp>
      <p:pic>
        <p:nvPicPr>
          <p:cNvPr id="8" name="Picture 7"/>
          <p:cNvPicPr>
            <a:picLocks noChangeAspect="1"/>
          </p:cNvPicPr>
          <p:nvPr/>
        </p:nvPicPr>
        <p:blipFill>
          <a:blip r:embed="rId3"/>
          <a:stretch>
            <a:fillRect/>
          </a:stretch>
        </p:blipFill>
        <p:spPr>
          <a:xfrm>
            <a:off x="8210550" y="0"/>
            <a:ext cx="933450" cy="981075"/>
          </a:xfrm>
          <a:prstGeom prst="rect">
            <a:avLst/>
          </a:prstGeom>
        </p:spPr>
      </p:pic>
      <p:pic>
        <p:nvPicPr>
          <p:cNvPr id="9" name="Picture 8"/>
          <p:cNvPicPr>
            <a:picLocks noChangeAspect="1"/>
          </p:cNvPicPr>
          <p:nvPr/>
        </p:nvPicPr>
        <p:blipFill>
          <a:blip r:embed="rId3"/>
          <a:stretch>
            <a:fillRect/>
          </a:stretch>
        </p:blipFill>
        <p:spPr>
          <a:xfrm>
            <a:off x="0" y="0"/>
            <a:ext cx="933450" cy="981075"/>
          </a:xfrm>
          <a:prstGeom prst="rect">
            <a:avLst/>
          </a:prstGeom>
        </p:spPr>
      </p:pic>
      <p:pic>
        <p:nvPicPr>
          <p:cNvPr id="2" name="Picture 1">
            <a:extLst>
              <a:ext uri="{FF2B5EF4-FFF2-40B4-BE49-F238E27FC236}">
                <a16:creationId xmlns:a16="http://schemas.microsoft.com/office/drawing/2014/main" id="{2560F51D-3670-4F3C-A67F-9C4655E34661}"/>
              </a:ext>
            </a:extLst>
          </p:cNvPr>
          <p:cNvPicPr>
            <a:picLocks noChangeAspect="1"/>
          </p:cNvPicPr>
          <p:nvPr/>
        </p:nvPicPr>
        <p:blipFill>
          <a:blip r:embed="rId4"/>
          <a:stretch>
            <a:fillRect/>
          </a:stretch>
        </p:blipFill>
        <p:spPr>
          <a:xfrm>
            <a:off x="826672" y="1068739"/>
            <a:ext cx="2537680" cy="2537680"/>
          </a:xfrm>
          <a:prstGeom prst="rect">
            <a:avLst/>
          </a:prstGeom>
        </p:spPr>
      </p:pic>
    </p:spTree>
    <p:extLst>
      <p:ext uri="{BB962C8B-B14F-4D97-AF65-F5344CB8AC3E}">
        <p14:creationId xmlns:p14="http://schemas.microsoft.com/office/powerpoint/2010/main" val="4765058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TotalTime>
  <Words>191</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Northrop Grumman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Sharifi, Nazanin [US] (MS)</dc:creator>
  <cp:lastModifiedBy>Christine</cp:lastModifiedBy>
  <cp:revision>9</cp:revision>
  <dcterms:created xsi:type="dcterms:W3CDTF">2019-06-04T23:50:32Z</dcterms:created>
  <dcterms:modified xsi:type="dcterms:W3CDTF">2019-08-21T18:34:22Z</dcterms:modified>
</cp:coreProperties>
</file>