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57" r:id="rId3"/>
    <p:sldId id="264" r:id="rId4"/>
    <p:sldId id="259" r:id="rId5"/>
    <p:sldId id="260" r:id="rId6"/>
    <p:sldId id="265" r:id="rId7"/>
    <p:sldId id="262" r:id="rId8"/>
    <p:sldId id="261" r:id="rId9"/>
    <p:sldId id="266" r:id="rId10"/>
    <p:sldId id="268" r:id="rId11"/>
    <p:sldId id="269" r:id="rId12"/>
    <p:sldId id="270" r:id="rId13"/>
    <p:sldId id="271" r:id="rId14"/>
    <p:sldId id="267" r:id="rId15"/>
    <p:sldId id="2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632" autoAdjust="0"/>
    <p:restoredTop sz="94660" autoAdjust="0"/>
  </p:normalViewPr>
  <p:slideViewPr>
    <p:cSldViewPr snapToGrid="0">
      <p:cViewPr varScale="1">
        <p:scale>
          <a:sx n="66" d="100"/>
          <a:sy n="66" d="100"/>
        </p:scale>
        <p:origin x="96" y="25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3738"/>
    </p:cViewPr>
  </p:sorterViewPr>
  <p:notesViewPr>
    <p:cSldViewPr snapToGrid="0">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D9B815-88EA-46F6-B0CE-19A252B1DEFD}" type="doc">
      <dgm:prSet loTypeId="urn:microsoft.com/office/officeart/2005/8/layout/cycle7" loCatId="cycle" qsTypeId="urn:microsoft.com/office/officeart/2005/8/quickstyle/3d2" qsCatId="3D" csTypeId="urn:microsoft.com/office/officeart/2005/8/colors/colorful2" csCatId="colorful" phldr="1"/>
      <dgm:spPr/>
      <dgm:t>
        <a:bodyPr/>
        <a:lstStyle/>
        <a:p>
          <a:endParaRPr lang="en-US"/>
        </a:p>
      </dgm:t>
    </dgm:pt>
    <dgm:pt modelId="{9CAA4F96-E9C6-4A0C-92A5-D0091A6AB005}">
      <dgm:prSet phldrT="[Text]"/>
      <dgm:spPr/>
      <dgm:t>
        <a:bodyPr/>
        <a:lstStyle/>
        <a:p>
          <a:r>
            <a:rPr lang="en-US" dirty="0" smtClean="0"/>
            <a:t>Member Database</a:t>
          </a:r>
          <a:endParaRPr lang="en-US" dirty="0"/>
        </a:p>
      </dgm:t>
    </dgm:pt>
    <dgm:pt modelId="{551FFA4D-0FA8-496C-A9FE-4EEECA1BAAB2}" type="parTrans" cxnId="{6A67FB64-71D4-442B-A500-D24AC51D6F46}">
      <dgm:prSet/>
      <dgm:spPr/>
      <dgm:t>
        <a:bodyPr/>
        <a:lstStyle/>
        <a:p>
          <a:endParaRPr lang="en-US"/>
        </a:p>
      </dgm:t>
    </dgm:pt>
    <dgm:pt modelId="{E4DD4AA2-85E8-4A5F-86F7-9D8745B35FB4}" type="sibTrans" cxnId="{6A67FB64-71D4-442B-A500-D24AC51D6F46}">
      <dgm:prSet/>
      <dgm:spPr/>
      <dgm:t>
        <a:bodyPr/>
        <a:lstStyle/>
        <a:p>
          <a:endParaRPr lang="en-US"/>
        </a:p>
      </dgm:t>
    </dgm:pt>
    <dgm:pt modelId="{B179E21F-0AE8-47BF-994C-DB3B060E0AB8}">
      <dgm:prSet phldrT="[Text]"/>
      <dgm:spPr/>
      <dgm:t>
        <a:bodyPr/>
        <a:lstStyle/>
        <a:p>
          <a:r>
            <a:rPr lang="en-US" dirty="0" smtClean="0"/>
            <a:t>Sitefinity (INCOSE.ORG)</a:t>
          </a:r>
          <a:endParaRPr lang="en-US" dirty="0"/>
        </a:p>
      </dgm:t>
    </dgm:pt>
    <dgm:pt modelId="{1CFBA3FA-E6D6-4342-B348-0B85977194E1}" type="parTrans" cxnId="{2F9F7C29-AFA4-41A1-A2C9-6ED60A58335F}">
      <dgm:prSet/>
      <dgm:spPr/>
      <dgm:t>
        <a:bodyPr/>
        <a:lstStyle/>
        <a:p>
          <a:endParaRPr lang="en-US"/>
        </a:p>
      </dgm:t>
    </dgm:pt>
    <dgm:pt modelId="{71DC8175-68E6-400A-9EDE-3D739EC8CCA6}" type="sibTrans" cxnId="{2F9F7C29-AFA4-41A1-A2C9-6ED60A58335F}">
      <dgm:prSet/>
      <dgm:spPr/>
      <dgm:t>
        <a:bodyPr/>
        <a:lstStyle/>
        <a:p>
          <a:endParaRPr lang="en-US"/>
        </a:p>
      </dgm:t>
    </dgm:pt>
    <dgm:pt modelId="{EC13D89B-2525-40CC-8622-354EE14E7DE6}">
      <dgm:prSet phldrT="[Text]"/>
      <dgm:spPr/>
      <dgm:t>
        <a:bodyPr/>
        <a:lstStyle/>
        <a:p>
          <a:r>
            <a:rPr lang="en-US" dirty="0" smtClean="0"/>
            <a:t>SharePoint 2013 (CONNECT)</a:t>
          </a:r>
          <a:endParaRPr lang="en-US" dirty="0"/>
        </a:p>
      </dgm:t>
    </dgm:pt>
    <dgm:pt modelId="{9BCC8869-EAF2-4856-9B57-137E3BA8C6D1}" type="parTrans" cxnId="{A20B4F06-07B1-4A51-B3CB-AAA0C6D17FEF}">
      <dgm:prSet/>
      <dgm:spPr/>
      <dgm:t>
        <a:bodyPr/>
        <a:lstStyle/>
        <a:p>
          <a:endParaRPr lang="en-US"/>
        </a:p>
      </dgm:t>
    </dgm:pt>
    <dgm:pt modelId="{9D0DE6D4-23B2-4D3E-8ADB-CF1423AE3B1B}" type="sibTrans" cxnId="{A20B4F06-07B1-4A51-B3CB-AAA0C6D17FEF}">
      <dgm:prSet/>
      <dgm:spPr/>
      <dgm:t>
        <a:bodyPr/>
        <a:lstStyle/>
        <a:p>
          <a:endParaRPr lang="en-US"/>
        </a:p>
      </dgm:t>
    </dgm:pt>
    <dgm:pt modelId="{C3B6EED6-BEB9-4985-81FF-D73D0925223A}" type="pres">
      <dgm:prSet presAssocID="{69D9B815-88EA-46F6-B0CE-19A252B1DEFD}" presName="Name0" presStyleCnt="0">
        <dgm:presLayoutVars>
          <dgm:dir/>
          <dgm:resizeHandles val="exact"/>
        </dgm:presLayoutVars>
      </dgm:prSet>
      <dgm:spPr/>
      <dgm:t>
        <a:bodyPr/>
        <a:lstStyle/>
        <a:p>
          <a:endParaRPr lang="en-US"/>
        </a:p>
      </dgm:t>
    </dgm:pt>
    <dgm:pt modelId="{69756177-7914-457D-B9ED-AEF19A85844A}" type="pres">
      <dgm:prSet presAssocID="{9CAA4F96-E9C6-4A0C-92A5-D0091A6AB005}" presName="node" presStyleLbl="node1" presStyleIdx="0" presStyleCnt="3" custScaleX="132762" custScaleY="164337" custRadScaleRad="100273" custRadScaleInc="-7046">
        <dgm:presLayoutVars>
          <dgm:bulletEnabled val="1"/>
        </dgm:presLayoutVars>
      </dgm:prSet>
      <dgm:spPr/>
      <dgm:t>
        <a:bodyPr/>
        <a:lstStyle/>
        <a:p>
          <a:endParaRPr lang="en-US"/>
        </a:p>
      </dgm:t>
    </dgm:pt>
    <dgm:pt modelId="{271E7CC7-7C7E-4601-9E04-7772A006D2FF}" type="pres">
      <dgm:prSet presAssocID="{E4DD4AA2-85E8-4A5F-86F7-9D8745B35FB4}" presName="sibTrans" presStyleLbl="sibTrans2D1" presStyleIdx="0" presStyleCnt="3"/>
      <dgm:spPr/>
      <dgm:t>
        <a:bodyPr/>
        <a:lstStyle/>
        <a:p>
          <a:endParaRPr lang="en-US"/>
        </a:p>
      </dgm:t>
    </dgm:pt>
    <dgm:pt modelId="{77010583-A577-4592-97E1-10478DEC725E}" type="pres">
      <dgm:prSet presAssocID="{E4DD4AA2-85E8-4A5F-86F7-9D8745B35FB4}" presName="connectorText" presStyleLbl="sibTrans2D1" presStyleIdx="0" presStyleCnt="3"/>
      <dgm:spPr/>
      <dgm:t>
        <a:bodyPr/>
        <a:lstStyle/>
        <a:p>
          <a:endParaRPr lang="en-US"/>
        </a:p>
      </dgm:t>
    </dgm:pt>
    <dgm:pt modelId="{D05CE5FC-9554-4386-96C0-7AD66825663A}" type="pres">
      <dgm:prSet presAssocID="{EC13D89B-2525-40CC-8622-354EE14E7DE6}" presName="node" presStyleLbl="node1" presStyleIdx="1" presStyleCnt="3" custScaleX="136417" custScaleY="165514" custRadScaleRad="125806" custRadScaleInc="-10413">
        <dgm:presLayoutVars>
          <dgm:bulletEnabled val="1"/>
        </dgm:presLayoutVars>
      </dgm:prSet>
      <dgm:spPr/>
      <dgm:t>
        <a:bodyPr/>
        <a:lstStyle/>
        <a:p>
          <a:endParaRPr lang="en-US"/>
        </a:p>
      </dgm:t>
    </dgm:pt>
    <dgm:pt modelId="{E80B9887-86B2-4CF2-9C95-89E539E9BFDE}" type="pres">
      <dgm:prSet presAssocID="{9D0DE6D4-23B2-4D3E-8ADB-CF1423AE3B1B}" presName="sibTrans" presStyleLbl="sibTrans2D1" presStyleIdx="1" presStyleCnt="3"/>
      <dgm:spPr/>
      <dgm:t>
        <a:bodyPr/>
        <a:lstStyle/>
        <a:p>
          <a:endParaRPr lang="en-US"/>
        </a:p>
      </dgm:t>
    </dgm:pt>
    <dgm:pt modelId="{F72EEB8F-0279-481E-9D7A-E71173BFA0F6}" type="pres">
      <dgm:prSet presAssocID="{9D0DE6D4-23B2-4D3E-8ADB-CF1423AE3B1B}" presName="connectorText" presStyleLbl="sibTrans2D1" presStyleIdx="1" presStyleCnt="3"/>
      <dgm:spPr/>
      <dgm:t>
        <a:bodyPr/>
        <a:lstStyle/>
        <a:p>
          <a:endParaRPr lang="en-US"/>
        </a:p>
      </dgm:t>
    </dgm:pt>
    <dgm:pt modelId="{AA5AEB7A-7A2E-49ED-922F-8C366C512E21}" type="pres">
      <dgm:prSet presAssocID="{B179E21F-0AE8-47BF-994C-DB3B060E0AB8}" presName="node" presStyleLbl="node1" presStyleIdx="2" presStyleCnt="3" custScaleX="131234" custScaleY="153255" custRadScaleRad="129380" custRadScaleInc="11031">
        <dgm:presLayoutVars>
          <dgm:bulletEnabled val="1"/>
        </dgm:presLayoutVars>
      </dgm:prSet>
      <dgm:spPr/>
      <dgm:t>
        <a:bodyPr/>
        <a:lstStyle/>
        <a:p>
          <a:endParaRPr lang="en-US"/>
        </a:p>
      </dgm:t>
    </dgm:pt>
    <dgm:pt modelId="{A594FF04-AE1B-4CA6-8D88-81782C72A6CB}" type="pres">
      <dgm:prSet presAssocID="{71DC8175-68E6-400A-9EDE-3D739EC8CCA6}" presName="sibTrans" presStyleLbl="sibTrans2D1" presStyleIdx="2" presStyleCnt="3"/>
      <dgm:spPr/>
      <dgm:t>
        <a:bodyPr/>
        <a:lstStyle/>
        <a:p>
          <a:endParaRPr lang="en-US"/>
        </a:p>
      </dgm:t>
    </dgm:pt>
    <dgm:pt modelId="{03767787-1BC2-4C91-BC6E-7AD9D14E6BDB}" type="pres">
      <dgm:prSet presAssocID="{71DC8175-68E6-400A-9EDE-3D739EC8CCA6}" presName="connectorText" presStyleLbl="sibTrans2D1" presStyleIdx="2" presStyleCnt="3"/>
      <dgm:spPr/>
      <dgm:t>
        <a:bodyPr/>
        <a:lstStyle/>
        <a:p>
          <a:endParaRPr lang="en-US"/>
        </a:p>
      </dgm:t>
    </dgm:pt>
  </dgm:ptLst>
  <dgm:cxnLst>
    <dgm:cxn modelId="{9B1A3653-9FB4-45D9-8C46-A33C112D5E87}" type="presOf" srcId="{9D0DE6D4-23B2-4D3E-8ADB-CF1423AE3B1B}" destId="{E80B9887-86B2-4CF2-9C95-89E539E9BFDE}" srcOrd="0" destOrd="0" presId="urn:microsoft.com/office/officeart/2005/8/layout/cycle7"/>
    <dgm:cxn modelId="{3D1628B8-3B88-44FD-867E-FC9637C02EA3}" type="presOf" srcId="{69D9B815-88EA-46F6-B0CE-19A252B1DEFD}" destId="{C3B6EED6-BEB9-4985-81FF-D73D0925223A}" srcOrd="0" destOrd="0" presId="urn:microsoft.com/office/officeart/2005/8/layout/cycle7"/>
    <dgm:cxn modelId="{2F9F7C29-AFA4-41A1-A2C9-6ED60A58335F}" srcId="{69D9B815-88EA-46F6-B0CE-19A252B1DEFD}" destId="{B179E21F-0AE8-47BF-994C-DB3B060E0AB8}" srcOrd="2" destOrd="0" parTransId="{1CFBA3FA-E6D6-4342-B348-0B85977194E1}" sibTransId="{71DC8175-68E6-400A-9EDE-3D739EC8CCA6}"/>
    <dgm:cxn modelId="{C72ADC1A-A406-4E02-A97C-91203AC85E72}" type="presOf" srcId="{E4DD4AA2-85E8-4A5F-86F7-9D8745B35FB4}" destId="{271E7CC7-7C7E-4601-9E04-7772A006D2FF}" srcOrd="0" destOrd="0" presId="urn:microsoft.com/office/officeart/2005/8/layout/cycle7"/>
    <dgm:cxn modelId="{6C491065-7E82-42EB-952C-7F97617603F8}" type="presOf" srcId="{71DC8175-68E6-400A-9EDE-3D739EC8CCA6}" destId="{03767787-1BC2-4C91-BC6E-7AD9D14E6BDB}" srcOrd="1" destOrd="0" presId="urn:microsoft.com/office/officeart/2005/8/layout/cycle7"/>
    <dgm:cxn modelId="{A20B4F06-07B1-4A51-B3CB-AAA0C6D17FEF}" srcId="{69D9B815-88EA-46F6-B0CE-19A252B1DEFD}" destId="{EC13D89B-2525-40CC-8622-354EE14E7DE6}" srcOrd="1" destOrd="0" parTransId="{9BCC8869-EAF2-4856-9B57-137E3BA8C6D1}" sibTransId="{9D0DE6D4-23B2-4D3E-8ADB-CF1423AE3B1B}"/>
    <dgm:cxn modelId="{711C712F-0EA3-4B78-A8A2-7A4903B97427}" type="presOf" srcId="{B179E21F-0AE8-47BF-994C-DB3B060E0AB8}" destId="{AA5AEB7A-7A2E-49ED-922F-8C366C512E21}" srcOrd="0" destOrd="0" presId="urn:microsoft.com/office/officeart/2005/8/layout/cycle7"/>
    <dgm:cxn modelId="{6A67FB64-71D4-442B-A500-D24AC51D6F46}" srcId="{69D9B815-88EA-46F6-B0CE-19A252B1DEFD}" destId="{9CAA4F96-E9C6-4A0C-92A5-D0091A6AB005}" srcOrd="0" destOrd="0" parTransId="{551FFA4D-0FA8-496C-A9FE-4EEECA1BAAB2}" sibTransId="{E4DD4AA2-85E8-4A5F-86F7-9D8745B35FB4}"/>
    <dgm:cxn modelId="{0DFBA63E-FC3B-4BF0-A540-7A689E453D1B}" type="presOf" srcId="{71DC8175-68E6-400A-9EDE-3D739EC8CCA6}" destId="{A594FF04-AE1B-4CA6-8D88-81782C72A6CB}" srcOrd="0" destOrd="0" presId="urn:microsoft.com/office/officeart/2005/8/layout/cycle7"/>
    <dgm:cxn modelId="{3670D9EA-AA39-4F1A-A64B-7EC8063BF634}" type="presOf" srcId="{9D0DE6D4-23B2-4D3E-8ADB-CF1423AE3B1B}" destId="{F72EEB8F-0279-481E-9D7A-E71173BFA0F6}" srcOrd="1" destOrd="0" presId="urn:microsoft.com/office/officeart/2005/8/layout/cycle7"/>
    <dgm:cxn modelId="{5684F5AB-DAFC-4ACC-8D8D-DF1620B4FC97}" type="presOf" srcId="{EC13D89B-2525-40CC-8622-354EE14E7DE6}" destId="{D05CE5FC-9554-4386-96C0-7AD66825663A}" srcOrd="0" destOrd="0" presId="urn:microsoft.com/office/officeart/2005/8/layout/cycle7"/>
    <dgm:cxn modelId="{CDD4B9FD-D248-4798-B457-A406B4016FAB}" type="presOf" srcId="{E4DD4AA2-85E8-4A5F-86F7-9D8745B35FB4}" destId="{77010583-A577-4592-97E1-10478DEC725E}" srcOrd="1" destOrd="0" presId="urn:microsoft.com/office/officeart/2005/8/layout/cycle7"/>
    <dgm:cxn modelId="{37FEAB6C-DCAF-4DFC-84EA-12C504FA1554}" type="presOf" srcId="{9CAA4F96-E9C6-4A0C-92A5-D0091A6AB005}" destId="{69756177-7914-457D-B9ED-AEF19A85844A}" srcOrd="0" destOrd="0" presId="urn:microsoft.com/office/officeart/2005/8/layout/cycle7"/>
    <dgm:cxn modelId="{01B5C9CB-BBDD-4FC7-A94B-7662E1974A5E}" type="presParOf" srcId="{C3B6EED6-BEB9-4985-81FF-D73D0925223A}" destId="{69756177-7914-457D-B9ED-AEF19A85844A}" srcOrd="0" destOrd="0" presId="urn:microsoft.com/office/officeart/2005/8/layout/cycle7"/>
    <dgm:cxn modelId="{F15A5682-4DC5-4982-B016-2E274E0402F4}" type="presParOf" srcId="{C3B6EED6-BEB9-4985-81FF-D73D0925223A}" destId="{271E7CC7-7C7E-4601-9E04-7772A006D2FF}" srcOrd="1" destOrd="0" presId="urn:microsoft.com/office/officeart/2005/8/layout/cycle7"/>
    <dgm:cxn modelId="{150AE0BC-A834-49E6-B4BE-9EB4949F0B14}" type="presParOf" srcId="{271E7CC7-7C7E-4601-9E04-7772A006D2FF}" destId="{77010583-A577-4592-97E1-10478DEC725E}" srcOrd="0" destOrd="0" presId="urn:microsoft.com/office/officeart/2005/8/layout/cycle7"/>
    <dgm:cxn modelId="{1293D9AF-B11F-4D2F-8AA0-6DED2026AECF}" type="presParOf" srcId="{C3B6EED6-BEB9-4985-81FF-D73D0925223A}" destId="{D05CE5FC-9554-4386-96C0-7AD66825663A}" srcOrd="2" destOrd="0" presId="urn:microsoft.com/office/officeart/2005/8/layout/cycle7"/>
    <dgm:cxn modelId="{4D069B94-CC2A-4CE3-B3B6-2314A0DC5652}" type="presParOf" srcId="{C3B6EED6-BEB9-4985-81FF-D73D0925223A}" destId="{E80B9887-86B2-4CF2-9C95-89E539E9BFDE}" srcOrd="3" destOrd="0" presId="urn:microsoft.com/office/officeart/2005/8/layout/cycle7"/>
    <dgm:cxn modelId="{E7005190-5F9A-4CAE-BB34-45BAF55CD1C1}" type="presParOf" srcId="{E80B9887-86B2-4CF2-9C95-89E539E9BFDE}" destId="{F72EEB8F-0279-481E-9D7A-E71173BFA0F6}" srcOrd="0" destOrd="0" presId="urn:microsoft.com/office/officeart/2005/8/layout/cycle7"/>
    <dgm:cxn modelId="{9310E755-8DB0-401B-9A54-5E10B4E492D0}" type="presParOf" srcId="{C3B6EED6-BEB9-4985-81FF-D73D0925223A}" destId="{AA5AEB7A-7A2E-49ED-922F-8C366C512E21}" srcOrd="4" destOrd="0" presId="urn:microsoft.com/office/officeart/2005/8/layout/cycle7"/>
    <dgm:cxn modelId="{704BC84F-AE3B-4AE9-9B53-A258BB33F6B3}" type="presParOf" srcId="{C3B6EED6-BEB9-4985-81FF-D73D0925223A}" destId="{A594FF04-AE1B-4CA6-8D88-81782C72A6CB}" srcOrd="5" destOrd="0" presId="urn:microsoft.com/office/officeart/2005/8/layout/cycle7"/>
    <dgm:cxn modelId="{2ED160BB-AB41-468C-B157-2C8BA55FD9B9}" type="presParOf" srcId="{A594FF04-AE1B-4CA6-8D88-81782C72A6CB}" destId="{03767787-1BC2-4C91-BC6E-7AD9D14E6BDB}"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C765C8-471F-466D-917B-C37CBBDB02C8}" type="datetimeFigureOut">
              <a:rPr lang="en-US" smtClean="0"/>
              <a:t>1/27/2015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11353D-3916-44CA-94BC-70773BC44494}" type="slidenum">
              <a:rPr lang="en-US" smtClean="0"/>
              <a:t>‹#›</a:t>
            </a:fld>
            <a:endParaRPr lang="en-US"/>
          </a:p>
        </p:txBody>
      </p:sp>
    </p:spTree>
    <p:extLst>
      <p:ext uri="{BB962C8B-B14F-4D97-AF65-F5344CB8AC3E}">
        <p14:creationId xmlns:p14="http://schemas.microsoft.com/office/powerpoint/2010/main" val="1844405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11353D-3916-44CA-94BC-70773BC44494}" type="slidenum">
              <a:rPr lang="en-US" smtClean="0"/>
              <a:t>2</a:t>
            </a:fld>
            <a:endParaRPr lang="en-US"/>
          </a:p>
        </p:txBody>
      </p:sp>
    </p:spTree>
    <p:extLst>
      <p:ext uri="{BB962C8B-B14F-4D97-AF65-F5344CB8AC3E}">
        <p14:creationId xmlns:p14="http://schemas.microsoft.com/office/powerpoint/2010/main" val="3658010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1/27/2015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INCOSE.ORG </a:t>
            </a:r>
            <a:r>
              <a:rPr lang="en-US" dirty="0" smtClean="0"/>
              <a:t>MIGRATION</a:t>
            </a:r>
            <a:r>
              <a:rPr lang="en-US" smtClean="0"/>
              <a:t/>
            </a:r>
            <a:br>
              <a:rPr lang="en-US" smtClean="0"/>
            </a:br>
            <a:r>
              <a:rPr lang="en-US" smtClean="0"/>
              <a:t>SharePoint 2013</a:t>
            </a:r>
            <a:endParaRPr lang="en-US" dirty="0"/>
          </a:p>
        </p:txBody>
      </p:sp>
      <p:sp>
        <p:nvSpPr>
          <p:cNvPr id="3" name="Subtitle 2"/>
          <p:cNvSpPr>
            <a:spLocks noGrp="1"/>
          </p:cNvSpPr>
          <p:nvPr>
            <p:ph type="subTitle" idx="1"/>
          </p:nvPr>
        </p:nvSpPr>
        <p:spPr/>
        <p:txBody>
          <a:bodyPr/>
          <a:lstStyle/>
          <a:p>
            <a:r>
              <a:rPr lang="en-US" dirty="0" smtClean="0"/>
              <a:t>Presented by Betty Morimoto</a:t>
            </a:r>
            <a:endParaRPr lang="en-US" dirty="0"/>
          </a:p>
        </p:txBody>
      </p:sp>
    </p:spTree>
    <p:extLst>
      <p:ext uri="{BB962C8B-B14F-4D97-AF65-F5344CB8AC3E}">
        <p14:creationId xmlns:p14="http://schemas.microsoft.com/office/powerpoint/2010/main" val="6963350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Web Part, App, List, Library?</a:t>
            </a:r>
            <a:endParaRPr lang="en-US" dirty="0"/>
          </a:p>
        </p:txBody>
      </p:sp>
      <p:sp>
        <p:nvSpPr>
          <p:cNvPr id="3" name="Content Placeholder 2"/>
          <p:cNvSpPr>
            <a:spLocks noGrp="1"/>
          </p:cNvSpPr>
          <p:nvPr>
            <p:ph idx="1"/>
          </p:nvPr>
        </p:nvSpPr>
        <p:spPr>
          <a:xfrm>
            <a:off x="677334" y="1582057"/>
            <a:ext cx="8596668" cy="4459305"/>
          </a:xfrm>
        </p:spPr>
        <p:txBody>
          <a:bodyPr/>
          <a:lstStyle/>
          <a:p>
            <a:r>
              <a:rPr lang="en-US" dirty="0" smtClean="0"/>
              <a:t>Terminology, </a:t>
            </a:r>
            <a:r>
              <a:rPr lang="en-US" dirty="0"/>
              <a:t>Terminology, </a:t>
            </a:r>
            <a:r>
              <a:rPr lang="en-US" dirty="0" smtClean="0"/>
              <a:t>Terminology</a:t>
            </a:r>
            <a:r>
              <a:rPr lang="en-US" dirty="0"/>
              <a:t> </a:t>
            </a:r>
            <a:r>
              <a:rPr lang="en-US" dirty="0" smtClean="0"/>
              <a:t>– Microsoft use to call all of the parts of the a SharePoint Site a </a:t>
            </a:r>
            <a:r>
              <a:rPr lang="en-US" b="1" dirty="0" smtClean="0">
                <a:solidFill>
                  <a:schemeClr val="accent5"/>
                </a:solidFill>
              </a:rPr>
              <a:t>Web Part</a:t>
            </a:r>
            <a:r>
              <a:rPr lang="en-US" dirty="0" smtClean="0"/>
              <a:t>, now in SharePoint 2013 they call them </a:t>
            </a:r>
            <a:r>
              <a:rPr lang="en-US" b="1" dirty="0" smtClean="0">
                <a:solidFill>
                  <a:schemeClr val="accent5"/>
                </a:solidFill>
              </a:rPr>
              <a:t>Apps</a:t>
            </a:r>
          </a:p>
          <a:p>
            <a:r>
              <a:rPr lang="en-US" dirty="0" smtClean="0"/>
              <a:t>SharePoint sites may contain:</a:t>
            </a:r>
          </a:p>
          <a:p>
            <a:pPr lvl="1"/>
            <a:r>
              <a:rPr lang="en-US" dirty="0" smtClean="0"/>
              <a:t>Other </a:t>
            </a:r>
            <a:r>
              <a:rPr lang="en-US" b="1" dirty="0" err="1" smtClean="0">
                <a:solidFill>
                  <a:schemeClr val="accent5"/>
                </a:solidFill>
              </a:rPr>
              <a:t>Subsites</a:t>
            </a:r>
            <a:r>
              <a:rPr lang="en-US" dirty="0" smtClean="0"/>
              <a:t>, children sites</a:t>
            </a:r>
          </a:p>
          <a:p>
            <a:pPr lvl="1"/>
            <a:r>
              <a:rPr lang="en-US" dirty="0" smtClean="0"/>
              <a:t>Pages areas to organize content. A meeting may have a filtered agenda and a document library, for example. You can publish these web parts together on a single page and distribute the URL to your attendees for easy access</a:t>
            </a:r>
          </a:p>
          <a:p>
            <a:pPr lvl="1"/>
            <a:r>
              <a:rPr lang="en-US" dirty="0" smtClean="0"/>
              <a:t>Web Parts such as </a:t>
            </a:r>
            <a:r>
              <a:rPr lang="en-US" b="1" dirty="0" smtClean="0">
                <a:solidFill>
                  <a:schemeClr val="accent5"/>
                </a:solidFill>
              </a:rPr>
              <a:t>Lists</a:t>
            </a:r>
            <a:r>
              <a:rPr lang="en-US" dirty="0" smtClean="0"/>
              <a:t>, </a:t>
            </a:r>
            <a:r>
              <a:rPr lang="en-US" b="1" dirty="0" smtClean="0">
                <a:solidFill>
                  <a:schemeClr val="accent5"/>
                </a:solidFill>
              </a:rPr>
              <a:t>Document Libraries</a:t>
            </a:r>
            <a:r>
              <a:rPr lang="en-US" dirty="0" smtClean="0"/>
              <a:t>, </a:t>
            </a:r>
            <a:r>
              <a:rPr lang="en-US" b="1" dirty="0" smtClean="0">
                <a:solidFill>
                  <a:schemeClr val="accent5"/>
                </a:solidFill>
              </a:rPr>
              <a:t>Calendars</a:t>
            </a:r>
            <a:r>
              <a:rPr lang="en-US" dirty="0" smtClean="0"/>
              <a:t>, </a:t>
            </a:r>
            <a:r>
              <a:rPr lang="en-US" b="1" dirty="0" smtClean="0">
                <a:solidFill>
                  <a:schemeClr val="accent5"/>
                </a:solidFill>
              </a:rPr>
              <a:t>Discussion Board (FORUM)</a:t>
            </a:r>
            <a:r>
              <a:rPr lang="en-US" dirty="0" smtClean="0"/>
              <a:t>, </a:t>
            </a:r>
            <a:r>
              <a:rPr lang="en-US" b="1" dirty="0">
                <a:solidFill>
                  <a:schemeClr val="accent5"/>
                </a:solidFill>
              </a:rPr>
              <a:t>Announcements</a:t>
            </a:r>
          </a:p>
          <a:p>
            <a:pPr lvl="1"/>
            <a:r>
              <a:rPr lang="en-US" dirty="0"/>
              <a:t>The Site Content link will allow you to </a:t>
            </a:r>
            <a:r>
              <a:rPr lang="en-US" dirty="0" smtClean="0"/>
              <a:t>view all of the Web Parts/Apps available to the site</a:t>
            </a:r>
          </a:p>
          <a:p>
            <a:pPr lvl="1"/>
            <a:r>
              <a:rPr lang="en-US" dirty="0"/>
              <a:t>If your site does not have a Web Part / App you </a:t>
            </a:r>
            <a:r>
              <a:rPr lang="en-US" dirty="0" smtClean="0"/>
              <a:t>need, add it to your site</a:t>
            </a:r>
            <a:endParaRPr lang="en-US" dirty="0"/>
          </a:p>
          <a:p>
            <a:endParaRPr lang="en-US" dirty="0"/>
          </a:p>
          <a:p>
            <a:endParaRPr lang="en-US" dirty="0" smtClean="0"/>
          </a:p>
          <a:p>
            <a:endParaRPr lang="en-US" dirty="0" smtClean="0"/>
          </a:p>
        </p:txBody>
      </p:sp>
    </p:spTree>
    <p:extLst>
      <p:ext uri="{BB962C8B-B14F-4D97-AF65-F5344CB8AC3E}">
        <p14:creationId xmlns:p14="http://schemas.microsoft.com/office/powerpoint/2010/main" val="38427219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 in Previous Versions of SharePoint, Documents are Checked Out &amp; In</a:t>
            </a:r>
            <a:endParaRPr lang="en-US" dirty="0"/>
          </a:p>
        </p:txBody>
      </p:sp>
      <p:sp>
        <p:nvSpPr>
          <p:cNvPr id="3" name="Content Placeholder 2"/>
          <p:cNvSpPr>
            <a:spLocks noGrp="1"/>
          </p:cNvSpPr>
          <p:nvPr>
            <p:ph idx="1"/>
          </p:nvPr>
        </p:nvSpPr>
        <p:spPr/>
        <p:txBody>
          <a:bodyPr>
            <a:normAutofit lnSpcReduction="10000"/>
          </a:bodyPr>
          <a:lstStyle/>
          <a:p>
            <a:r>
              <a:rPr lang="en-US" dirty="0" smtClean="0"/>
              <a:t>Collaboration is an important part of business and Sharing Documents amongst a population of editors can be challenging</a:t>
            </a:r>
          </a:p>
          <a:p>
            <a:r>
              <a:rPr lang="en-US" dirty="0" smtClean="0"/>
              <a:t>The communication of who is currently modifying a public document is handled by the “Library System” of Checking Documents Out &amp; In</a:t>
            </a:r>
          </a:p>
          <a:p>
            <a:r>
              <a:rPr lang="en-US" dirty="0" smtClean="0"/>
              <a:t>Imagine a book in a Public Library, once the book has be checked out by someone you can’t get it until that individual returns the book, or checks it back in</a:t>
            </a:r>
          </a:p>
          <a:p>
            <a:r>
              <a:rPr lang="en-US" dirty="0" smtClean="0"/>
              <a:t>SharePoint is a little better in that you can “Read” the old version of the document if is checked out by someone</a:t>
            </a:r>
          </a:p>
          <a:p>
            <a:r>
              <a:rPr lang="en-US" dirty="0" smtClean="0"/>
              <a:t>Typically you will only Check Out the document with the intention of modifying it but after you are done with the modifications, Checking the document back into the library will make the new version available to all</a:t>
            </a:r>
            <a:endParaRPr lang="en-US" dirty="0"/>
          </a:p>
        </p:txBody>
      </p:sp>
    </p:spTree>
    <p:extLst>
      <p:ext uri="{BB962C8B-B14F-4D97-AF65-F5344CB8AC3E}">
        <p14:creationId xmlns:p14="http://schemas.microsoft.com/office/powerpoint/2010/main" val="2481739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an App to Your Site</a:t>
            </a:r>
            <a:endParaRPr lang="en-US" dirty="0"/>
          </a:p>
        </p:txBody>
      </p:sp>
      <p:sp>
        <p:nvSpPr>
          <p:cNvPr id="3" name="Content Placeholder 2"/>
          <p:cNvSpPr>
            <a:spLocks noGrp="1"/>
          </p:cNvSpPr>
          <p:nvPr>
            <p:ph idx="1"/>
          </p:nvPr>
        </p:nvSpPr>
        <p:spPr>
          <a:xfrm>
            <a:off x="677334" y="1494971"/>
            <a:ext cx="8596668" cy="4546391"/>
          </a:xfrm>
        </p:spPr>
        <p:txBody>
          <a:bodyPr/>
          <a:lstStyle/>
          <a:p>
            <a:r>
              <a:rPr lang="en-US" dirty="0" smtClean="0"/>
              <a:t>To add an App such as a Custom List or Discussion List to your site, you must have </a:t>
            </a:r>
            <a:r>
              <a:rPr lang="en-US" b="1" dirty="0" smtClean="0">
                <a:solidFill>
                  <a:schemeClr val="accent5"/>
                </a:solidFill>
              </a:rPr>
              <a:t>Owner rights to the site</a:t>
            </a:r>
            <a:r>
              <a:rPr lang="en-US" dirty="0" smtClean="0"/>
              <a:t>.  Chapter and Working Group Leaders have been granted Owner / Administrator privileges to their own site.</a:t>
            </a:r>
          </a:p>
          <a:p>
            <a:r>
              <a:rPr lang="en-US" dirty="0" smtClean="0"/>
              <a:t>First Navigate to the Chapter or Working Group Site you wish to add the new App to</a:t>
            </a:r>
          </a:p>
          <a:p>
            <a:r>
              <a:rPr lang="en-US" dirty="0" smtClean="0"/>
              <a:t>Access the “</a:t>
            </a:r>
            <a:r>
              <a:rPr lang="en-US" b="1" dirty="0" smtClean="0">
                <a:solidFill>
                  <a:schemeClr val="accent5"/>
                </a:solidFill>
              </a:rPr>
              <a:t>Gear</a:t>
            </a:r>
            <a:r>
              <a:rPr lang="en-US" dirty="0" smtClean="0"/>
              <a:t>” icon to the right of your name in the top right corner of the screen and choose the Add an app option, or navigate to </a:t>
            </a:r>
            <a:r>
              <a:rPr lang="en-US" b="1" dirty="0" smtClean="0">
                <a:solidFill>
                  <a:schemeClr val="accent5"/>
                </a:solidFill>
              </a:rPr>
              <a:t>SITE CONTENT </a:t>
            </a:r>
            <a:r>
              <a:rPr lang="en-US" dirty="0" smtClean="0"/>
              <a:t>and choose the </a:t>
            </a:r>
            <a:r>
              <a:rPr lang="en-US" b="1" dirty="0" smtClean="0">
                <a:solidFill>
                  <a:schemeClr val="accent5"/>
                </a:solidFill>
              </a:rPr>
              <a:t>Add an App </a:t>
            </a:r>
            <a:r>
              <a:rPr lang="en-US" dirty="0" smtClean="0"/>
              <a:t>option</a:t>
            </a:r>
          </a:p>
          <a:p>
            <a:r>
              <a:rPr lang="en-US" dirty="0" smtClean="0"/>
              <a:t>If the Add an App option does not display, you do not have Owner rights to modify the current site.  If you believe that you should be able to modify the site, please contact </a:t>
            </a:r>
            <a:r>
              <a:rPr lang="en-US" b="1" dirty="0" smtClean="0">
                <a:solidFill>
                  <a:schemeClr val="accent5"/>
                </a:solidFill>
              </a:rPr>
              <a:t>IT-Eval@incose.org</a:t>
            </a:r>
            <a:endParaRPr lang="en-US" b="1" dirty="0">
              <a:solidFill>
                <a:schemeClr val="accent5"/>
              </a:solidFill>
            </a:endParaRPr>
          </a:p>
        </p:txBody>
      </p:sp>
      <p:pic>
        <p:nvPicPr>
          <p:cNvPr id="4" name="Picture 3"/>
          <p:cNvPicPr>
            <a:picLocks noChangeAspect="1"/>
          </p:cNvPicPr>
          <p:nvPr/>
        </p:nvPicPr>
        <p:blipFill>
          <a:blip r:embed="rId2"/>
          <a:stretch>
            <a:fillRect/>
          </a:stretch>
        </p:blipFill>
        <p:spPr>
          <a:xfrm>
            <a:off x="9099831" y="2948733"/>
            <a:ext cx="1156818" cy="1037147"/>
          </a:xfrm>
          <a:prstGeom prst="rect">
            <a:avLst/>
          </a:prstGeom>
        </p:spPr>
      </p:pic>
    </p:spTree>
    <p:extLst>
      <p:ext uri="{BB962C8B-B14F-4D97-AF65-F5344CB8AC3E}">
        <p14:creationId xmlns:p14="http://schemas.microsoft.com/office/powerpoint/2010/main" val="2696760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SharePoint Search Available</a:t>
            </a:r>
            <a:endParaRPr lang="en-US" dirty="0"/>
          </a:p>
        </p:txBody>
      </p:sp>
      <p:sp>
        <p:nvSpPr>
          <p:cNvPr id="3" name="Content Placeholder 2"/>
          <p:cNvSpPr>
            <a:spLocks noGrp="1"/>
          </p:cNvSpPr>
          <p:nvPr>
            <p:ph idx="1"/>
          </p:nvPr>
        </p:nvSpPr>
        <p:spPr>
          <a:xfrm>
            <a:off x="677334" y="1553029"/>
            <a:ext cx="8596668" cy="4488333"/>
          </a:xfrm>
        </p:spPr>
        <p:txBody>
          <a:bodyPr>
            <a:noAutofit/>
          </a:bodyPr>
          <a:lstStyle/>
          <a:p>
            <a:r>
              <a:rPr lang="en-US" sz="2000" dirty="0" smtClean="0"/>
              <a:t>SharePoint’s Search is still in the process of “fine tuning” in our Beta environment as of IW 2015</a:t>
            </a:r>
          </a:p>
          <a:p>
            <a:r>
              <a:rPr lang="en-US" sz="2000" dirty="0" smtClean="0"/>
              <a:t>Single Sign On (SSO) should only ask for your credentials once, if you are prompted to enter your user name and password when searching, please do so.  This is a known bug and should be corrected before Go Live</a:t>
            </a:r>
          </a:p>
          <a:p>
            <a:r>
              <a:rPr lang="en-US" sz="2000" dirty="0" smtClean="0"/>
              <a:t>Currently the search for People is limited to those who have accessed / Logged into CONNECT</a:t>
            </a:r>
          </a:p>
          <a:p>
            <a:r>
              <a:rPr lang="en-US" sz="2000" dirty="0" smtClean="0"/>
              <a:t>We hope to integrate the Member Database into SharePoint however this implementation has not completed as of </a:t>
            </a:r>
            <a:r>
              <a:rPr lang="en-US" sz="2000" smtClean="0"/>
              <a:t>IW 2015</a:t>
            </a:r>
            <a:endParaRPr lang="en-US" sz="2000" dirty="0" smtClean="0"/>
          </a:p>
        </p:txBody>
      </p:sp>
    </p:spTree>
    <p:extLst>
      <p:ext uri="{BB962C8B-B14F-4D97-AF65-F5344CB8AC3E}">
        <p14:creationId xmlns:p14="http://schemas.microsoft.com/office/powerpoint/2010/main" val="3492439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Signing Out of SharePoint</a:t>
            </a:r>
            <a:br>
              <a:rPr lang="en-US" dirty="0" smtClean="0"/>
            </a:br>
            <a:r>
              <a:rPr lang="en-US" dirty="0" smtClean="0"/>
              <a:t>It is always a good idea to Sign Out</a:t>
            </a:r>
            <a:endParaRPr lang="en-US" dirty="0"/>
          </a:p>
        </p:txBody>
      </p:sp>
      <p:pic>
        <p:nvPicPr>
          <p:cNvPr id="4" name="Content Placeholder 3"/>
          <p:cNvPicPr>
            <a:picLocks noGrp="1" noChangeAspect="1"/>
          </p:cNvPicPr>
          <p:nvPr>
            <p:ph idx="1"/>
          </p:nvPr>
        </p:nvPicPr>
        <p:blipFill>
          <a:blip r:embed="rId2"/>
          <a:stretch>
            <a:fillRect/>
          </a:stretch>
        </p:blipFill>
        <p:spPr>
          <a:xfrm>
            <a:off x="834030" y="2317173"/>
            <a:ext cx="7325332" cy="1920383"/>
          </a:xfrm>
          <a:prstGeom prst="rect">
            <a:avLst/>
          </a:prstGeom>
        </p:spPr>
      </p:pic>
      <p:sp>
        <p:nvSpPr>
          <p:cNvPr id="5" name="Cloud Callout 4"/>
          <p:cNvSpPr/>
          <p:nvPr/>
        </p:nvSpPr>
        <p:spPr>
          <a:xfrm>
            <a:off x="6792687" y="3381829"/>
            <a:ext cx="4775200" cy="2873828"/>
          </a:xfrm>
          <a:prstGeom prst="cloudCallout">
            <a:avLst>
              <a:gd name="adj1" fmla="val -67475"/>
              <a:gd name="adj2" fmla="val -30408"/>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dirty="0" smtClean="0"/>
              <a:t>Click your name in the top right corner and choose the Sign Out option</a:t>
            </a:r>
            <a:endParaRPr lang="en-US" sz="2800" dirty="0"/>
          </a:p>
        </p:txBody>
      </p:sp>
    </p:spTree>
    <p:extLst>
      <p:ext uri="{BB962C8B-B14F-4D97-AF65-F5344CB8AC3E}">
        <p14:creationId xmlns:p14="http://schemas.microsoft.com/office/powerpoint/2010/main" val="39144214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Thank you!</a:t>
            </a:r>
            <a:endParaRPr lang="en-US" dirty="0"/>
          </a:p>
        </p:txBody>
      </p:sp>
      <p:sp>
        <p:nvSpPr>
          <p:cNvPr id="5" name="Content Placeholder 4"/>
          <p:cNvSpPr>
            <a:spLocks noGrp="1"/>
          </p:cNvSpPr>
          <p:nvPr>
            <p:ph idx="1"/>
          </p:nvPr>
        </p:nvSpPr>
        <p:spPr/>
        <p:txBody>
          <a:bodyPr>
            <a:normAutofit/>
          </a:bodyPr>
          <a:lstStyle/>
          <a:p>
            <a:r>
              <a:rPr lang="en-US" sz="3200" dirty="0" smtClean="0"/>
              <a:t>I hope you are as excited about our new IT platform as I am!</a:t>
            </a:r>
          </a:p>
          <a:p>
            <a:r>
              <a:rPr lang="en-US" sz="3200" dirty="0" smtClean="0"/>
              <a:t>If you have any questions or concerns about what was covered in this session, please contact INCOSE Central directly or email </a:t>
            </a:r>
            <a:br>
              <a:rPr lang="en-US" sz="3200" dirty="0" smtClean="0"/>
            </a:br>
            <a:r>
              <a:rPr lang="en-US" sz="3200" b="1" dirty="0" smtClean="0">
                <a:solidFill>
                  <a:schemeClr val="accent5"/>
                </a:solidFill>
              </a:rPr>
              <a:t>IT-Eval@incose.org</a:t>
            </a:r>
            <a:endParaRPr lang="en-US" sz="3200" b="1" dirty="0">
              <a:solidFill>
                <a:schemeClr val="accent5"/>
              </a:solidFill>
            </a:endParaRPr>
          </a:p>
        </p:txBody>
      </p:sp>
    </p:spTree>
    <p:extLst>
      <p:ext uri="{BB962C8B-B14F-4D97-AF65-F5344CB8AC3E}">
        <p14:creationId xmlns:p14="http://schemas.microsoft.com/office/powerpoint/2010/main" val="3871831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677334" y="1451429"/>
            <a:ext cx="8596668" cy="4589933"/>
          </a:xfrm>
        </p:spPr>
        <p:txBody>
          <a:bodyPr/>
          <a:lstStyle/>
          <a:p>
            <a:r>
              <a:rPr lang="en-US" b="1" dirty="0" smtClean="0">
                <a:solidFill>
                  <a:schemeClr val="accent5"/>
                </a:solidFill>
              </a:rPr>
              <a:t>Target </a:t>
            </a:r>
            <a:r>
              <a:rPr lang="en-US" b="1" dirty="0">
                <a:solidFill>
                  <a:schemeClr val="accent5"/>
                </a:solidFill>
              </a:rPr>
              <a:t>Audience </a:t>
            </a:r>
            <a:r>
              <a:rPr lang="en-US" dirty="0"/>
              <a:t>for this Training - </a:t>
            </a:r>
            <a:r>
              <a:rPr lang="en-US" dirty="0" smtClean="0"/>
              <a:t>Working </a:t>
            </a:r>
            <a:r>
              <a:rPr lang="en-US" dirty="0"/>
              <a:t>Group &amp; Chapter Leaders</a:t>
            </a:r>
            <a:endParaRPr lang="en-US" dirty="0" smtClean="0"/>
          </a:p>
          <a:p>
            <a:r>
              <a:rPr lang="en-US" sz="1600" b="1" dirty="0">
                <a:solidFill>
                  <a:schemeClr val="accent5"/>
                </a:solidFill>
              </a:rPr>
              <a:t>3 Technologies </a:t>
            </a:r>
            <a:r>
              <a:rPr lang="en-US" sz="1600" dirty="0"/>
              <a:t>Migrated:</a:t>
            </a:r>
          </a:p>
          <a:p>
            <a:pPr lvl="1"/>
            <a:r>
              <a:rPr lang="en-US" sz="1400" dirty="0"/>
              <a:t>Member Database</a:t>
            </a:r>
          </a:p>
          <a:p>
            <a:pPr lvl="1"/>
            <a:r>
              <a:rPr lang="en-US" sz="1400" dirty="0"/>
              <a:t>Public Site (INCOSE.ORG)</a:t>
            </a:r>
          </a:p>
          <a:p>
            <a:pPr lvl="1"/>
            <a:r>
              <a:rPr lang="en-US" sz="1400" dirty="0"/>
              <a:t>Member Only Intranet (CONNECT</a:t>
            </a:r>
            <a:r>
              <a:rPr lang="en-US" sz="1400" dirty="0" smtClean="0"/>
              <a:t>)</a:t>
            </a:r>
            <a:endParaRPr lang="en-US" dirty="0"/>
          </a:p>
          <a:p>
            <a:r>
              <a:rPr lang="en-US" b="1" dirty="0" smtClean="0">
                <a:solidFill>
                  <a:schemeClr val="accent5"/>
                </a:solidFill>
              </a:rPr>
              <a:t>New Features of 2013 </a:t>
            </a:r>
            <a:r>
              <a:rPr lang="en-US" dirty="0" smtClean="0"/>
              <a:t>(FOLLOW, Newsfeed, INCOSE Restructured </a:t>
            </a:r>
            <a:r>
              <a:rPr lang="en-US" dirty="0" smtClean="0"/>
              <a:t>Menus)</a:t>
            </a:r>
            <a:endParaRPr lang="en-US" dirty="0" smtClean="0"/>
          </a:p>
          <a:p>
            <a:r>
              <a:rPr lang="en-US" b="1" dirty="0" smtClean="0">
                <a:solidFill>
                  <a:schemeClr val="accent5"/>
                </a:solidFill>
              </a:rPr>
              <a:t>New Terminology </a:t>
            </a:r>
            <a:r>
              <a:rPr lang="en-US" dirty="0" smtClean="0"/>
              <a:t>Same SharePoint (Web Parts are called Apps)</a:t>
            </a:r>
          </a:p>
          <a:p>
            <a:r>
              <a:rPr lang="en-US" b="1" dirty="0" smtClean="0">
                <a:solidFill>
                  <a:schemeClr val="accent5"/>
                </a:solidFill>
              </a:rPr>
              <a:t>Adding an App </a:t>
            </a:r>
            <a:r>
              <a:rPr lang="en-US" dirty="0" smtClean="0"/>
              <a:t>to your Site</a:t>
            </a:r>
          </a:p>
          <a:p>
            <a:r>
              <a:rPr lang="en-US" dirty="0" smtClean="0"/>
              <a:t>New and Improved SharePoint </a:t>
            </a:r>
            <a:r>
              <a:rPr lang="en-US" b="1" dirty="0" smtClean="0">
                <a:solidFill>
                  <a:schemeClr val="accent5"/>
                </a:solidFill>
              </a:rPr>
              <a:t>Search</a:t>
            </a:r>
          </a:p>
          <a:p>
            <a:endParaRPr lang="en-US" dirty="0" smtClean="0"/>
          </a:p>
          <a:p>
            <a:endParaRPr lang="en-US" dirty="0"/>
          </a:p>
        </p:txBody>
      </p:sp>
    </p:spTree>
    <p:extLst>
      <p:ext uri="{BB962C8B-B14F-4D97-AF65-F5344CB8AC3E}">
        <p14:creationId xmlns:p14="http://schemas.microsoft.com/office/powerpoint/2010/main" val="4072266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Target Audience for this Training - </a:t>
            </a:r>
            <a:br>
              <a:rPr lang="en-US" dirty="0"/>
            </a:br>
            <a:r>
              <a:rPr lang="en-US" dirty="0" smtClean="0"/>
              <a:t>Working Group &amp; Chapter Leaders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SharePoint is organized in </a:t>
            </a:r>
            <a:r>
              <a:rPr lang="en-US" b="1" dirty="0" smtClean="0">
                <a:solidFill>
                  <a:schemeClr val="accent5"/>
                </a:solidFill>
              </a:rPr>
              <a:t>3 Levels of Access Rights</a:t>
            </a:r>
          </a:p>
          <a:p>
            <a:pPr lvl="1"/>
            <a:r>
              <a:rPr lang="en-US" b="1" dirty="0" smtClean="0">
                <a:solidFill>
                  <a:schemeClr val="accent5"/>
                </a:solidFill>
              </a:rPr>
              <a:t>Owners</a:t>
            </a:r>
            <a:r>
              <a:rPr lang="en-US" dirty="0" smtClean="0">
                <a:solidFill>
                  <a:schemeClr val="accent5"/>
                </a:solidFill>
              </a:rPr>
              <a:t> </a:t>
            </a:r>
            <a:r>
              <a:rPr lang="en-US" dirty="0" smtClean="0"/>
              <a:t>– </a:t>
            </a:r>
            <a:r>
              <a:rPr lang="en-US" dirty="0"/>
              <a:t> </a:t>
            </a:r>
            <a:r>
              <a:rPr lang="en-US" dirty="0" smtClean="0"/>
              <a:t>who are Administrators, Chapter </a:t>
            </a:r>
            <a:r>
              <a:rPr lang="en-US" dirty="0"/>
              <a:t>&amp; Working Group </a:t>
            </a:r>
            <a:r>
              <a:rPr lang="en-US" dirty="0" smtClean="0"/>
              <a:t>Leadership</a:t>
            </a:r>
          </a:p>
          <a:p>
            <a:pPr lvl="1"/>
            <a:r>
              <a:rPr lang="en-US" b="1" dirty="0" smtClean="0">
                <a:solidFill>
                  <a:schemeClr val="accent5"/>
                </a:solidFill>
              </a:rPr>
              <a:t>Members</a:t>
            </a:r>
            <a:r>
              <a:rPr lang="en-US" dirty="0" smtClean="0">
                <a:solidFill>
                  <a:schemeClr val="accent5"/>
                </a:solidFill>
              </a:rPr>
              <a:t> </a:t>
            </a:r>
            <a:r>
              <a:rPr lang="en-US" dirty="0" smtClean="0"/>
              <a:t>– who are Contributors, Chapter &amp; Working Group Members</a:t>
            </a:r>
          </a:p>
          <a:p>
            <a:pPr lvl="1"/>
            <a:r>
              <a:rPr lang="en-US" b="1" dirty="0" smtClean="0">
                <a:solidFill>
                  <a:schemeClr val="accent5"/>
                </a:solidFill>
              </a:rPr>
              <a:t>Visitors</a:t>
            </a:r>
            <a:r>
              <a:rPr lang="en-US" dirty="0" smtClean="0">
                <a:solidFill>
                  <a:schemeClr val="accent5"/>
                </a:solidFill>
              </a:rPr>
              <a:t> </a:t>
            </a:r>
            <a:r>
              <a:rPr lang="en-US" dirty="0" smtClean="0"/>
              <a:t>– All INCOSE Members, Read-Only</a:t>
            </a:r>
          </a:p>
          <a:p>
            <a:r>
              <a:rPr lang="en-US" dirty="0" smtClean="0"/>
              <a:t>Your </a:t>
            </a:r>
            <a:r>
              <a:rPr lang="en-US" b="1" dirty="0" smtClean="0">
                <a:solidFill>
                  <a:schemeClr val="accent5"/>
                </a:solidFill>
              </a:rPr>
              <a:t>Membership</a:t>
            </a:r>
            <a:r>
              <a:rPr lang="en-US" dirty="0" smtClean="0">
                <a:solidFill>
                  <a:schemeClr val="accent5"/>
                </a:solidFill>
              </a:rPr>
              <a:t> </a:t>
            </a:r>
            <a:r>
              <a:rPr lang="en-US" dirty="0" smtClean="0"/>
              <a:t>and </a:t>
            </a:r>
            <a:r>
              <a:rPr lang="en-US" b="1" dirty="0" smtClean="0">
                <a:solidFill>
                  <a:schemeClr val="accent5"/>
                </a:solidFill>
              </a:rPr>
              <a:t>Position within INCOSE </a:t>
            </a:r>
            <a:r>
              <a:rPr lang="en-US" dirty="0" smtClean="0"/>
              <a:t>will drive your Access Rights within the New CONNECT</a:t>
            </a:r>
          </a:p>
          <a:p>
            <a:r>
              <a:rPr lang="en-US" dirty="0" smtClean="0"/>
              <a:t>These assignments are </a:t>
            </a:r>
            <a:r>
              <a:rPr lang="en-US" dirty="0" err="1" smtClean="0"/>
              <a:t>estabilished</a:t>
            </a:r>
            <a:r>
              <a:rPr lang="en-US" dirty="0" smtClean="0"/>
              <a:t> in the</a:t>
            </a:r>
            <a:r>
              <a:rPr lang="en-US" dirty="0"/>
              <a:t> </a:t>
            </a:r>
            <a:r>
              <a:rPr lang="en-US" b="1" dirty="0">
                <a:solidFill>
                  <a:schemeClr val="accent5"/>
                </a:solidFill>
              </a:rPr>
              <a:t>Member Database </a:t>
            </a:r>
            <a:r>
              <a:rPr lang="en-US" dirty="0"/>
              <a:t>by INCOSE Central Office and through the Member Portal by Joining a Chapter or Working </a:t>
            </a:r>
            <a:r>
              <a:rPr lang="en-US" dirty="0" smtClean="0"/>
              <a:t>Group</a:t>
            </a:r>
          </a:p>
          <a:p>
            <a:r>
              <a:rPr lang="en-US" dirty="0"/>
              <a:t>Access rights are </a:t>
            </a:r>
            <a:r>
              <a:rPr lang="en-US" b="1" dirty="0" smtClean="0">
                <a:solidFill>
                  <a:schemeClr val="accent5"/>
                </a:solidFill>
              </a:rPr>
              <a:t>NEVER configured </a:t>
            </a:r>
            <a:r>
              <a:rPr lang="en-US" b="1" dirty="0">
                <a:solidFill>
                  <a:schemeClr val="accent5"/>
                </a:solidFill>
              </a:rPr>
              <a:t>from within CONNECT </a:t>
            </a:r>
            <a:r>
              <a:rPr lang="en-US" dirty="0"/>
              <a:t>as was in the old CONNECT</a:t>
            </a:r>
          </a:p>
          <a:p>
            <a:r>
              <a:rPr lang="en-US" dirty="0"/>
              <a:t>Logging into CONNECT from </a:t>
            </a:r>
            <a:r>
              <a:rPr lang="en-US" dirty="0" err="1"/>
              <a:t>Sitefinity</a:t>
            </a:r>
            <a:r>
              <a:rPr lang="en-US" dirty="0"/>
              <a:t> uses </a:t>
            </a:r>
            <a:r>
              <a:rPr lang="en-US" b="1" dirty="0">
                <a:solidFill>
                  <a:schemeClr val="accent5"/>
                </a:solidFill>
              </a:rPr>
              <a:t>Single Sign On (SSO) </a:t>
            </a:r>
            <a:r>
              <a:rPr lang="en-US" dirty="0"/>
              <a:t>communication between </a:t>
            </a:r>
            <a:r>
              <a:rPr lang="en-US" dirty="0" smtClean="0"/>
              <a:t>the Member Database, </a:t>
            </a:r>
            <a:r>
              <a:rPr lang="en-US" dirty="0"/>
              <a:t>SharePoint and </a:t>
            </a:r>
            <a:r>
              <a:rPr lang="en-US" dirty="0" err="1"/>
              <a:t>Sitefinity</a:t>
            </a:r>
            <a:endParaRPr lang="en-US" dirty="0"/>
          </a:p>
          <a:p>
            <a:r>
              <a:rPr lang="en-US" dirty="0" smtClean="0"/>
              <a:t>If you find that you do not have the access that you should, please contact INCOSE Central Office</a:t>
            </a:r>
          </a:p>
          <a:p>
            <a:endParaRPr lang="en-US" dirty="0"/>
          </a:p>
        </p:txBody>
      </p:sp>
    </p:spTree>
    <p:extLst>
      <p:ext uri="{BB962C8B-B14F-4D97-AF65-F5344CB8AC3E}">
        <p14:creationId xmlns:p14="http://schemas.microsoft.com/office/powerpoint/2010/main" val="31695779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of Technology used for this Migration Effort</a:t>
            </a:r>
            <a:endParaRPr lang="en-US" dirty="0"/>
          </a:p>
        </p:txBody>
      </p:sp>
      <p:graphicFrame>
        <p:nvGraphicFramePr>
          <p:cNvPr id="7" name="Content Placeholder 3"/>
          <p:cNvGraphicFramePr>
            <a:graphicFrameLocks noGrp="1"/>
          </p:cNvGraphicFramePr>
          <p:nvPr>
            <p:ph idx="1"/>
            <p:extLst>
              <p:ext uri="{D42A27DB-BD31-4B8C-83A1-F6EECF244321}">
                <p14:modId xmlns:p14="http://schemas.microsoft.com/office/powerpoint/2010/main" val="3043832329"/>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loud Callout 4"/>
          <p:cNvSpPr/>
          <p:nvPr/>
        </p:nvSpPr>
        <p:spPr>
          <a:xfrm>
            <a:off x="6509982" y="1643797"/>
            <a:ext cx="4026089" cy="2846316"/>
          </a:xfrm>
          <a:prstGeom prst="cloudCallou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dirty="0"/>
              <a:t>Our f</a:t>
            </a:r>
            <a:r>
              <a:rPr lang="en-US" sz="2400" dirty="0" smtClean="0"/>
              <a:t>ocus </a:t>
            </a:r>
            <a:r>
              <a:rPr lang="en-US" sz="2400" dirty="0"/>
              <a:t>for this </a:t>
            </a:r>
            <a:r>
              <a:rPr lang="en-US" sz="2400" dirty="0" smtClean="0"/>
              <a:t>training </a:t>
            </a:r>
            <a:r>
              <a:rPr lang="en-US" sz="2400" dirty="0"/>
              <a:t>will be with </a:t>
            </a:r>
            <a:r>
              <a:rPr lang="en-US" sz="2400" dirty="0" smtClean="0"/>
              <a:t>SharePoint 2013, </a:t>
            </a:r>
            <a:r>
              <a:rPr lang="en-US" sz="2400" dirty="0"/>
              <a:t>for </a:t>
            </a:r>
            <a:r>
              <a:rPr lang="en-US" sz="2400" dirty="0" smtClean="0"/>
              <a:t>Member Collaboration</a:t>
            </a:r>
            <a:endParaRPr lang="en-US" sz="2400" dirty="0"/>
          </a:p>
        </p:txBody>
      </p:sp>
    </p:spTree>
    <p:extLst>
      <p:ext uri="{BB962C8B-B14F-4D97-AF65-F5344CB8AC3E}">
        <p14:creationId xmlns:p14="http://schemas.microsoft.com/office/powerpoint/2010/main" val="4045115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Sitefinity Website, beta.incose.org</a:t>
            </a:r>
            <a:br>
              <a:rPr lang="en-US" dirty="0" smtClean="0"/>
            </a:br>
            <a:r>
              <a:rPr lang="en-US" dirty="0" smtClean="0"/>
              <a:t>News / Events / Public Information</a:t>
            </a:r>
            <a:endParaRPr lang="en-US" dirty="0"/>
          </a:p>
        </p:txBody>
      </p:sp>
      <p:pic>
        <p:nvPicPr>
          <p:cNvPr id="4" name="Content Placeholder 3"/>
          <p:cNvPicPr>
            <a:picLocks noGrp="1" noChangeAspect="1"/>
          </p:cNvPicPr>
          <p:nvPr>
            <p:ph idx="1"/>
          </p:nvPr>
        </p:nvPicPr>
        <p:blipFill>
          <a:blip r:embed="rId2"/>
          <a:stretch>
            <a:fillRect/>
          </a:stretch>
        </p:blipFill>
        <p:spPr>
          <a:xfrm>
            <a:off x="677334" y="2119645"/>
            <a:ext cx="8794212" cy="4613469"/>
          </a:xfrm>
          <a:prstGeom prst="rect">
            <a:avLst/>
          </a:prstGeom>
        </p:spPr>
      </p:pic>
      <p:sp>
        <p:nvSpPr>
          <p:cNvPr id="3" name="Cloud Callout 2"/>
          <p:cNvSpPr/>
          <p:nvPr/>
        </p:nvSpPr>
        <p:spPr>
          <a:xfrm>
            <a:off x="8930632" y="127713"/>
            <a:ext cx="3136872" cy="1991932"/>
          </a:xfrm>
          <a:prstGeom prst="cloudCallout">
            <a:avLst>
              <a:gd name="adj1" fmla="val -50394"/>
              <a:gd name="adj2" fmla="val 53448"/>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Click the Member Login button and login with your INCOSE email and password</a:t>
            </a:r>
            <a:endParaRPr lang="en-US" dirty="0"/>
          </a:p>
        </p:txBody>
      </p:sp>
    </p:spTree>
    <p:extLst>
      <p:ext uri="{BB962C8B-B14F-4D97-AF65-F5344CB8AC3E}">
        <p14:creationId xmlns:p14="http://schemas.microsoft.com/office/powerpoint/2010/main" val="3708239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Click Member Login then Click</a:t>
            </a:r>
            <a:br>
              <a:rPr lang="en-US" dirty="0" smtClean="0"/>
            </a:br>
            <a:r>
              <a:rPr lang="en-US" dirty="0" smtClean="0"/>
              <a:t>the INCOSE CONNECT Link</a:t>
            </a:r>
            <a:endParaRPr lang="en-US" dirty="0"/>
          </a:p>
        </p:txBody>
      </p:sp>
      <p:pic>
        <p:nvPicPr>
          <p:cNvPr id="4" name="Content Placeholder 3"/>
          <p:cNvPicPr>
            <a:picLocks noGrp="1" noChangeAspect="1"/>
          </p:cNvPicPr>
          <p:nvPr>
            <p:ph idx="1"/>
          </p:nvPr>
        </p:nvPicPr>
        <p:blipFill>
          <a:blip r:embed="rId2"/>
          <a:stretch>
            <a:fillRect/>
          </a:stretch>
        </p:blipFill>
        <p:spPr>
          <a:xfrm>
            <a:off x="1221432" y="2173467"/>
            <a:ext cx="7508472" cy="3881437"/>
          </a:xfrm>
          <a:prstGeom prst="rect">
            <a:avLst/>
          </a:prstGeom>
        </p:spPr>
      </p:pic>
      <p:pic>
        <p:nvPicPr>
          <p:cNvPr id="6" name="Picture 5"/>
          <p:cNvPicPr>
            <a:picLocks noChangeAspect="1"/>
          </p:cNvPicPr>
          <p:nvPr/>
        </p:nvPicPr>
        <p:blipFill>
          <a:blip r:embed="rId3"/>
          <a:stretch>
            <a:fillRect/>
          </a:stretch>
        </p:blipFill>
        <p:spPr>
          <a:xfrm>
            <a:off x="4308318" y="6054904"/>
            <a:ext cx="7439025" cy="523875"/>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154550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SharePoint 2013 – CONNECT Site</a:t>
            </a:r>
            <a:br>
              <a:rPr lang="en-US" dirty="0" smtClean="0"/>
            </a:br>
            <a:r>
              <a:rPr lang="en-US" dirty="0" smtClean="0"/>
              <a:t>Member Only Area / Collaboration</a:t>
            </a:r>
            <a:endParaRPr lang="en-US" dirty="0"/>
          </a:p>
        </p:txBody>
      </p:sp>
      <p:pic>
        <p:nvPicPr>
          <p:cNvPr id="4" name="Content Placeholder 3"/>
          <p:cNvPicPr>
            <a:picLocks noGrp="1" noChangeAspect="1"/>
          </p:cNvPicPr>
          <p:nvPr>
            <p:ph idx="1"/>
          </p:nvPr>
        </p:nvPicPr>
        <p:blipFill>
          <a:blip r:embed="rId2"/>
          <a:stretch>
            <a:fillRect/>
          </a:stretch>
        </p:blipFill>
        <p:spPr>
          <a:xfrm>
            <a:off x="677863" y="2573496"/>
            <a:ext cx="8596312" cy="3055621"/>
          </a:xfrm>
          <a:prstGeom prst="rect">
            <a:avLst/>
          </a:prstGeom>
        </p:spPr>
      </p:pic>
    </p:spTree>
    <p:extLst>
      <p:ext uri="{BB962C8B-B14F-4D97-AF65-F5344CB8AC3E}">
        <p14:creationId xmlns:p14="http://schemas.microsoft.com/office/powerpoint/2010/main" val="2800729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MemberSuite – Member Database for</a:t>
            </a:r>
            <a:br>
              <a:rPr lang="en-US" dirty="0" smtClean="0"/>
            </a:br>
            <a:r>
              <a:rPr lang="en-US" dirty="0" smtClean="0"/>
              <a:t>Renewal / Join WG / Shop / Products</a:t>
            </a:r>
            <a:endParaRPr lang="en-US" dirty="0"/>
          </a:p>
        </p:txBody>
      </p:sp>
      <p:pic>
        <p:nvPicPr>
          <p:cNvPr id="6" name="Content Placeholder 5"/>
          <p:cNvPicPr>
            <a:picLocks noGrp="1" noChangeAspect="1"/>
          </p:cNvPicPr>
          <p:nvPr>
            <p:ph idx="1"/>
          </p:nvPr>
        </p:nvPicPr>
        <p:blipFill>
          <a:blip r:embed="rId2"/>
          <a:stretch>
            <a:fillRect/>
          </a:stretch>
        </p:blipFill>
        <p:spPr>
          <a:xfrm>
            <a:off x="677863" y="2335397"/>
            <a:ext cx="8596312" cy="3531818"/>
          </a:xfrm>
          <a:prstGeom prst="rect">
            <a:avLst/>
          </a:prstGeom>
        </p:spPr>
      </p:pic>
    </p:spTree>
    <p:extLst>
      <p:ext uri="{BB962C8B-B14F-4D97-AF65-F5344CB8AC3E}">
        <p14:creationId xmlns:p14="http://schemas.microsoft.com/office/powerpoint/2010/main" val="744979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SharePoint 2013 is SO MUCH better than the Old CONNECT!</a:t>
            </a:r>
            <a:endParaRPr lang="en-US" dirty="0"/>
          </a:p>
        </p:txBody>
      </p:sp>
      <p:sp>
        <p:nvSpPr>
          <p:cNvPr id="3" name="Content Placeholder 2"/>
          <p:cNvSpPr>
            <a:spLocks noGrp="1"/>
          </p:cNvSpPr>
          <p:nvPr>
            <p:ph idx="1"/>
          </p:nvPr>
        </p:nvSpPr>
        <p:spPr>
          <a:xfrm>
            <a:off x="677333" y="1712276"/>
            <a:ext cx="8596668" cy="4224067"/>
          </a:xfrm>
        </p:spPr>
        <p:txBody>
          <a:bodyPr/>
          <a:lstStyle/>
          <a:p>
            <a:r>
              <a:rPr lang="en-US" dirty="0" smtClean="0"/>
              <a:t>Like Twitter, you can </a:t>
            </a:r>
            <a:r>
              <a:rPr lang="en-US" b="1" dirty="0" smtClean="0">
                <a:solidFill>
                  <a:schemeClr val="accent5"/>
                </a:solidFill>
              </a:rPr>
              <a:t>FOLLOW</a:t>
            </a:r>
            <a:r>
              <a:rPr lang="en-US" dirty="0" smtClean="0">
                <a:solidFill>
                  <a:schemeClr val="accent5"/>
                </a:solidFill>
              </a:rPr>
              <a:t> </a:t>
            </a:r>
            <a:r>
              <a:rPr lang="en-US" dirty="0"/>
              <a:t>S</a:t>
            </a:r>
            <a:r>
              <a:rPr lang="en-US" dirty="0" smtClean="0"/>
              <a:t>ites and People</a:t>
            </a:r>
          </a:p>
          <a:p>
            <a:r>
              <a:rPr lang="en-US" dirty="0" smtClean="0"/>
              <a:t>By following content, it will be available to access in the </a:t>
            </a:r>
            <a:r>
              <a:rPr lang="en-US" b="1" dirty="0" smtClean="0">
                <a:solidFill>
                  <a:schemeClr val="accent5"/>
                </a:solidFill>
              </a:rPr>
              <a:t>Newsfeed </a:t>
            </a:r>
            <a:r>
              <a:rPr lang="en-US" dirty="0" smtClean="0"/>
              <a:t>link</a:t>
            </a:r>
          </a:p>
          <a:p>
            <a:r>
              <a:rPr lang="en-US" b="1" dirty="0" smtClean="0">
                <a:solidFill>
                  <a:schemeClr val="accent5"/>
                </a:solidFill>
              </a:rPr>
              <a:t>Blogs</a:t>
            </a:r>
            <a:r>
              <a:rPr lang="en-US" dirty="0" smtClean="0"/>
              <a:t> and </a:t>
            </a:r>
            <a:r>
              <a:rPr lang="en-US" b="1" dirty="0" smtClean="0">
                <a:solidFill>
                  <a:schemeClr val="accent5"/>
                </a:solidFill>
              </a:rPr>
              <a:t>Forums</a:t>
            </a:r>
            <a:r>
              <a:rPr lang="en-US" dirty="0" smtClean="0"/>
              <a:t> on the Main CONNNECT Community Menu Drop-down</a:t>
            </a:r>
          </a:p>
          <a:p>
            <a:pPr lvl="1"/>
            <a:r>
              <a:rPr lang="en-US" dirty="0" smtClean="0"/>
              <a:t>Blogs are similar to Forums (Discussion Lists) but Blogs are generally a single individual’s opinion with collaborated responses, or comments from others, whereas Discussion Lists are contributed by the population with equally weighted contributions</a:t>
            </a:r>
          </a:p>
          <a:p>
            <a:pPr lvl="1"/>
            <a:r>
              <a:rPr lang="en-US" dirty="0" smtClean="0"/>
              <a:t>Bill Chown our new CIO will delegate the use and direction of the Blogs and  Forums, Chapter and Working Group’s Discussions Lists will be delegated by their appropriate leadership</a:t>
            </a:r>
          </a:p>
          <a:p>
            <a:r>
              <a:rPr lang="en-US" dirty="0" smtClean="0"/>
              <a:t>When you first FOLLOW a site, you will be prompted to set it up.</a:t>
            </a:r>
          </a:p>
        </p:txBody>
      </p:sp>
      <p:pic>
        <p:nvPicPr>
          <p:cNvPr id="4" name="Picture 3"/>
          <p:cNvPicPr>
            <a:picLocks noChangeAspect="1"/>
          </p:cNvPicPr>
          <p:nvPr/>
        </p:nvPicPr>
        <p:blipFill>
          <a:blip r:embed="rId2"/>
          <a:stretch>
            <a:fillRect/>
          </a:stretch>
        </p:blipFill>
        <p:spPr>
          <a:xfrm>
            <a:off x="6821714" y="5262551"/>
            <a:ext cx="5275543" cy="1675435"/>
          </a:xfrm>
          <a:prstGeom prst="rect">
            <a:avLst/>
          </a:prstGeom>
        </p:spPr>
      </p:pic>
      <p:pic>
        <p:nvPicPr>
          <p:cNvPr id="5" name="Picture 4"/>
          <p:cNvPicPr>
            <a:picLocks noChangeAspect="1"/>
          </p:cNvPicPr>
          <p:nvPr/>
        </p:nvPicPr>
        <p:blipFill>
          <a:blip r:embed="rId3"/>
          <a:stretch>
            <a:fillRect/>
          </a:stretch>
        </p:blipFill>
        <p:spPr>
          <a:xfrm>
            <a:off x="9338461" y="3000201"/>
            <a:ext cx="2076450" cy="1304925"/>
          </a:xfrm>
          <a:prstGeom prst="rect">
            <a:avLst/>
          </a:prstGeom>
        </p:spPr>
      </p:pic>
    </p:spTree>
    <p:extLst>
      <p:ext uri="{BB962C8B-B14F-4D97-AF65-F5344CB8AC3E}">
        <p14:creationId xmlns:p14="http://schemas.microsoft.com/office/powerpoint/2010/main" val="96569028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778</TotalTime>
  <Words>1004</Words>
  <Application>Microsoft Office PowerPoint</Application>
  <PresentationFormat>Widescreen</PresentationFormat>
  <Paragraphs>70</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Trebuchet MS</vt:lpstr>
      <vt:lpstr>Wingdings 3</vt:lpstr>
      <vt:lpstr>Facet</vt:lpstr>
      <vt:lpstr>INCOSE.ORG MIGRATION SharePoint 2013</vt:lpstr>
      <vt:lpstr>Agenda</vt:lpstr>
      <vt:lpstr>Target Audience for this Training -  Working Group &amp; Chapter Leaders</vt:lpstr>
      <vt:lpstr>Background of Technology used for this Migration Effort</vt:lpstr>
      <vt:lpstr>Sitefinity Website, beta.incose.org News / Events / Public Information</vt:lpstr>
      <vt:lpstr>Click Member Login then Click the INCOSE CONNECT Link</vt:lpstr>
      <vt:lpstr>SharePoint 2013 – CONNECT Site Member Only Area / Collaboration</vt:lpstr>
      <vt:lpstr>MemberSuite – Member Database for Renewal / Join WG / Shop / Products</vt:lpstr>
      <vt:lpstr>SharePoint 2013 is SO MUCH better than the Old CONNECT!</vt:lpstr>
      <vt:lpstr>What is a Web Part, App, List, Library?</vt:lpstr>
      <vt:lpstr>As in Previous Versions of SharePoint, Documents are Checked Out &amp; In</vt:lpstr>
      <vt:lpstr>Adding an App to Your Site</vt:lpstr>
      <vt:lpstr>New SharePoint Search Available</vt:lpstr>
      <vt:lpstr>Signing Out of SharePoint It is always a good idea to Sign Out</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34</cp:revision>
  <dcterms:created xsi:type="dcterms:W3CDTF">2015-01-25T22:02:07Z</dcterms:created>
  <dcterms:modified xsi:type="dcterms:W3CDTF">2015-01-27T20:45:42Z</dcterms:modified>
</cp:coreProperties>
</file>